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5"/>
  </p:notesMasterIdLst>
  <p:handoutMasterIdLst>
    <p:handoutMasterId r:id="rId56"/>
  </p:handoutMasterIdLst>
  <p:sldIdLst>
    <p:sldId id="257" r:id="rId2"/>
    <p:sldId id="281" r:id="rId3"/>
    <p:sldId id="348" r:id="rId4"/>
    <p:sldId id="377" r:id="rId5"/>
    <p:sldId id="394" r:id="rId6"/>
    <p:sldId id="396" r:id="rId7"/>
    <p:sldId id="380" r:id="rId8"/>
    <p:sldId id="329" r:id="rId9"/>
    <p:sldId id="397" r:id="rId10"/>
    <p:sldId id="378" r:id="rId11"/>
    <p:sldId id="296" r:id="rId12"/>
    <p:sldId id="401" r:id="rId13"/>
    <p:sldId id="398" r:id="rId14"/>
    <p:sldId id="306" r:id="rId15"/>
    <p:sldId id="291" r:id="rId16"/>
    <p:sldId id="269" r:id="rId17"/>
    <p:sldId id="323" r:id="rId18"/>
    <p:sldId id="325" r:id="rId19"/>
    <p:sldId id="382" r:id="rId20"/>
    <p:sldId id="381" r:id="rId21"/>
    <p:sldId id="273" r:id="rId22"/>
    <p:sldId id="402" r:id="rId23"/>
    <p:sldId id="400" r:id="rId24"/>
    <p:sldId id="383" r:id="rId25"/>
    <p:sldId id="384" r:id="rId26"/>
    <p:sldId id="385" r:id="rId27"/>
    <p:sldId id="386" r:id="rId28"/>
    <p:sldId id="387" r:id="rId29"/>
    <p:sldId id="403" r:id="rId30"/>
    <p:sldId id="399" r:id="rId31"/>
    <p:sldId id="322" r:id="rId32"/>
    <p:sldId id="314" r:id="rId33"/>
    <p:sldId id="393" r:id="rId34"/>
    <p:sldId id="389" r:id="rId35"/>
    <p:sldId id="404" r:id="rId36"/>
    <p:sldId id="395" r:id="rId37"/>
    <p:sldId id="258" r:id="rId38"/>
    <p:sldId id="261" r:id="rId39"/>
    <p:sldId id="312" r:id="rId40"/>
    <p:sldId id="304" r:id="rId41"/>
    <p:sldId id="313" r:id="rId42"/>
    <p:sldId id="289" r:id="rId43"/>
    <p:sldId id="332" r:id="rId44"/>
    <p:sldId id="305" r:id="rId45"/>
    <p:sldId id="390" r:id="rId46"/>
    <p:sldId id="301" r:id="rId47"/>
    <p:sldId id="392" r:id="rId48"/>
    <p:sldId id="391" r:id="rId49"/>
    <p:sldId id="309" r:id="rId50"/>
    <p:sldId id="302" r:id="rId51"/>
    <p:sldId id="405" r:id="rId52"/>
    <p:sldId id="406" r:id="rId53"/>
    <p:sldId id="369"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AEAEA"/>
    <a:srgbClr val="E4E4E4"/>
    <a:srgbClr val="8FAADC"/>
    <a:srgbClr val="D6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802" autoAdjust="0"/>
  </p:normalViewPr>
  <p:slideViewPr>
    <p:cSldViewPr snapToGrid="0">
      <p:cViewPr varScale="1">
        <p:scale>
          <a:sx n="80" d="100"/>
          <a:sy n="80" d="100"/>
        </p:scale>
        <p:origin x="980" y="44"/>
      </p:cViewPr>
      <p:guideLst>
        <p:guide orient="horz" pos="2160"/>
        <p:guide pos="2880"/>
      </p:guideLst>
    </p:cSldViewPr>
  </p:slideViewPr>
  <p:notesTextViewPr>
    <p:cViewPr>
      <p:scale>
        <a:sx n="1" d="1"/>
        <a:sy n="1" d="1"/>
      </p:scale>
      <p:origin x="0" y="0"/>
    </p:cViewPr>
  </p:notesTextViewPr>
  <p:sorterViewPr>
    <p:cViewPr>
      <p:scale>
        <a:sx n="110" d="100"/>
        <a:sy n="110" d="100"/>
      </p:scale>
      <p:origin x="0" y="-89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9836CED-F966-4C62-8BDB-16567D757F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EFE02DB-0C69-419A-926E-35AF909F10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28337-7F4D-4B20-B42C-F170E24D20F7}" type="datetimeFigureOut">
              <a:rPr kumimoji="1" lang="ja-JP" altLang="en-US" smtClean="0"/>
              <a:t>2021/4/29</a:t>
            </a:fld>
            <a:endParaRPr kumimoji="1" lang="ja-JP" altLang="en-US"/>
          </a:p>
        </p:txBody>
      </p:sp>
      <p:sp>
        <p:nvSpPr>
          <p:cNvPr id="4" name="フッター プレースホルダー 3">
            <a:extLst>
              <a:ext uri="{FF2B5EF4-FFF2-40B4-BE49-F238E27FC236}">
                <a16:creationId xmlns:a16="http://schemas.microsoft.com/office/drawing/2014/main" id="{E5C4FAA7-5E7F-4F2A-A0BF-2BE96608DD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F14CEDE4-1DDE-42F4-990A-0E87C1E0D8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60EBBE-81F0-4046-B522-7976214BA4C4}" type="slidenum">
              <a:rPr kumimoji="1" lang="ja-JP" altLang="en-US" smtClean="0"/>
              <a:t>‹#›</a:t>
            </a:fld>
            <a:endParaRPr kumimoji="1" lang="ja-JP" altLang="en-US"/>
          </a:p>
        </p:txBody>
      </p:sp>
    </p:spTree>
    <p:extLst>
      <p:ext uri="{BB962C8B-B14F-4D97-AF65-F5344CB8AC3E}">
        <p14:creationId xmlns:p14="http://schemas.microsoft.com/office/powerpoint/2010/main" val="21810847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1448D-9859-409A-8A77-A9E492EBC18C}" type="datetimeFigureOut">
              <a:rPr kumimoji="1" lang="ja-JP" altLang="en-US" smtClean="0"/>
              <a:t>2021/4/29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B3E09-2B39-47AA-83C4-16491D057BBF}" type="slidenum">
              <a:rPr kumimoji="1" lang="ja-JP" altLang="en-US" smtClean="0"/>
              <a:t>‹#›</a:t>
            </a:fld>
            <a:endParaRPr kumimoji="1" lang="ja-JP" altLang="en-US"/>
          </a:p>
        </p:txBody>
      </p:sp>
    </p:spTree>
    <p:extLst>
      <p:ext uri="{BB962C8B-B14F-4D97-AF65-F5344CB8AC3E}">
        <p14:creationId xmlns:p14="http://schemas.microsoft.com/office/powerpoint/2010/main" val="24183380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0</a:t>
            </a:fld>
            <a:endParaRPr kumimoji="1" lang="ja-JP" altLang="en-US"/>
          </a:p>
        </p:txBody>
      </p:sp>
    </p:spTree>
    <p:extLst>
      <p:ext uri="{BB962C8B-B14F-4D97-AF65-F5344CB8AC3E}">
        <p14:creationId xmlns:p14="http://schemas.microsoft.com/office/powerpoint/2010/main" val="372248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15</a:t>
            </a:fld>
            <a:endParaRPr kumimoji="1" lang="ja-JP" altLang="en-US"/>
          </a:p>
        </p:txBody>
      </p:sp>
    </p:spTree>
    <p:extLst>
      <p:ext uri="{BB962C8B-B14F-4D97-AF65-F5344CB8AC3E}">
        <p14:creationId xmlns:p14="http://schemas.microsoft.com/office/powerpoint/2010/main" val="3901560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16</a:t>
            </a:fld>
            <a:endParaRPr kumimoji="1" lang="ja-JP" altLang="en-US"/>
          </a:p>
        </p:txBody>
      </p:sp>
    </p:spTree>
    <p:extLst>
      <p:ext uri="{BB962C8B-B14F-4D97-AF65-F5344CB8AC3E}">
        <p14:creationId xmlns:p14="http://schemas.microsoft.com/office/powerpoint/2010/main" val="713387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17</a:t>
            </a:fld>
            <a:endParaRPr kumimoji="1" lang="ja-JP" altLang="en-US"/>
          </a:p>
        </p:txBody>
      </p:sp>
    </p:spTree>
    <p:extLst>
      <p:ext uri="{BB962C8B-B14F-4D97-AF65-F5344CB8AC3E}">
        <p14:creationId xmlns:p14="http://schemas.microsoft.com/office/powerpoint/2010/main" val="2689715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18</a:t>
            </a:fld>
            <a:endParaRPr kumimoji="1" lang="ja-JP" altLang="en-US"/>
          </a:p>
        </p:txBody>
      </p:sp>
    </p:spTree>
    <p:extLst>
      <p:ext uri="{BB962C8B-B14F-4D97-AF65-F5344CB8AC3E}">
        <p14:creationId xmlns:p14="http://schemas.microsoft.com/office/powerpoint/2010/main" val="26925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これが縦軸に引張強さ</a:t>
            </a:r>
            <a:r>
              <a:rPr kumimoji="1" lang="en-US" altLang="ja-JP" dirty="0"/>
              <a:t>[</a:t>
            </a:r>
            <a:r>
              <a:rPr kumimoji="1" lang="en-US" altLang="ja-JP" dirty="0" err="1"/>
              <a:t>Mpa</a:t>
            </a:r>
            <a:r>
              <a:rPr kumimoji="1" lang="en-US" altLang="ja-JP" dirty="0"/>
              <a:t>]</a:t>
            </a:r>
            <a:r>
              <a:rPr kumimoji="1" lang="ja-JP" altLang="en-US" dirty="0"/>
              <a:t>と横軸に</a:t>
            </a:r>
            <a:r>
              <a:rPr kumimoji="1" lang="en-US" altLang="ja-JP" dirty="0" err="1"/>
              <a:t>Vf</a:t>
            </a:r>
            <a:r>
              <a:rPr kumimoji="1" lang="ja-JP" altLang="en-US" dirty="0"/>
              <a:t>値</a:t>
            </a:r>
            <a:r>
              <a:rPr kumimoji="1" lang="en-US" altLang="ja-JP" dirty="0"/>
              <a:t>[%]</a:t>
            </a:r>
            <a:r>
              <a:rPr kumimoji="1" lang="ja-JP" altLang="en-US" dirty="0"/>
              <a:t>の関係を表した実験結果のグラフで、右の写真が破断部の拡大写真です。</a:t>
            </a:r>
            <a:endParaRPr kumimoji="1" lang="en-US" altLang="ja-JP" dirty="0"/>
          </a:p>
          <a:p>
            <a:r>
              <a:rPr kumimoji="1" lang="ja-JP" altLang="en-US" dirty="0"/>
              <a:t>この丸で表されているのが、</a:t>
            </a:r>
            <a:r>
              <a:rPr kumimoji="1" lang="en-US" altLang="ja-JP" dirty="0"/>
              <a:t>CFF</a:t>
            </a:r>
            <a:r>
              <a:rPr kumimoji="1" lang="ja-JP" altLang="en-US" dirty="0"/>
              <a:t>強化試験片の実験値で、三角で表されているのが、穴無しの</a:t>
            </a:r>
            <a:r>
              <a:rPr kumimoji="1" lang="en-US" altLang="ja-JP" dirty="0"/>
              <a:t>PLA</a:t>
            </a:r>
            <a:r>
              <a:rPr kumimoji="1" lang="ja-JP" altLang="en-US" dirty="0"/>
              <a:t>の実験値です。</a:t>
            </a:r>
            <a:endParaRPr kumimoji="1" lang="en-US" altLang="ja-JP" dirty="0"/>
          </a:p>
          <a:p>
            <a:r>
              <a:rPr kumimoji="1" lang="ja-JP" altLang="en-US" dirty="0"/>
              <a:t>最小二乗法で近似した式から、</a:t>
            </a:r>
            <a:r>
              <a:rPr kumimoji="1" lang="en-US" altLang="ja-JP" dirty="0" err="1"/>
              <a:t>Vf</a:t>
            </a:r>
            <a:r>
              <a:rPr kumimoji="1" lang="ja-JP" altLang="en-US" dirty="0"/>
              <a:t>が１％上昇することで、引張強さは</a:t>
            </a:r>
            <a:r>
              <a:rPr kumimoji="1" lang="en-US" altLang="ja-JP" dirty="0"/>
              <a:t>14.1MPa</a:t>
            </a:r>
            <a:r>
              <a:rPr kumimoji="1" lang="ja-JP" altLang="en-US" dirty="0"/>
              <a:t>上昇することがわかります。</a:t>
            </a:r>
            <a:endParaRPr kumimoji="1" lang="en-US" altLang="ja-JP" dirty="0"/>
          </a:p>
          <a:p>
            <a:r>
              <a:rPr kumimoji="1" lang="ja-JP" altLang="en-US" dirty="0"/>
              <a:t>また、</a:t>
            </a:r>
            <a:r>
              <a:rPr kumimoji="1" lang="en-US" altLang="ja-JP" dirty="0" err="1"/>
              <a:t>Vf</a:t>
            </a:r>
            <a:r>
              <a:rPr kumimoji="1" lang="ja-JP" altLang="en-US" dirty="0"/>
              <a:t>が約</a:t>
            </a:r>
            <a:r>
              <a:rPr kumimoji="1" lang="en-US" altLang="ja-JP" dirty="0"/>
              <a:t>0.96</a:t>
            </a:r>
            <a:r>
              <a:rPr kumimoji="1" lang="ja-JP" altLang="en-US" dirty="0"/>
              <a:t>％以上で、穴無試験片の引張強さを超え、「</a:t>
            </a:r>
            <a:r>
              <a:rPr kumimoji="1" lang="en-US" altLang="ja-JP" dirty="0"/>
              <a:t>ENTER</a:t>
            </a:r>
            <a:r>
              <a:rPr kumimoji="1" lang="ja-JP" altLang="en-US" dirty="0"/>
              <a:t>」</a:t>
            </a:r>
            <a:endParaRPr kumimoji="1" lang="en-US" altLang="ja-JP" dirty="0"/>
          </a:p>
          <a:p>
            <a:r>
              <a:rPr kumimoji="1" lang="en-US" altLang="ja-JP" dirty="0" err="1"/>
              <a:t>Vf</a:t>
            </a:r>
            <a:r>
              <a:rPr kumimoji="1" lang="ja-JP" altLang="en-US" dirty="0"/>
              <a:t>が</a:t>
            </a:r>
            <a:r>
              <a:rPr kumimoji="1" lang="en-US" altLang="ja-JP" dirty="0"/>
              <a:t>6.4%</a:t>
            </a:r>
            <a:r>
              <a:rPr kumimoji="1" lang="ja-JP" altLang="en-US" dirty="0"/>
              <a:t>では引張強さは穴無しに比べ、約</a:t>
            </a:r>
            <a:r>
              <a:rPr kumimoji="1" lang="en-US" altLang="ja-JP" dirty="0"/>
              <a:t>75.6MPa</a:t>
            </a:r>
            <a:r>
              <a:rPr kumimoji="1" lang="ja-JP" altLang="en-US" dirty="0"/>
              <a:t>上昇しました。</a:t>
            </a:r>
            <a:endParaRPr kumimoji="1" lang="en-US" altLang="ja-JP" dirty="0"/>
          </a:p>
          <a:p>
            <a:r>
              <a:rPr kumimoji="1" lang="ja-JP" altLang="en-US" dirty="0"/>
              <a:t>また、今実験において、</a:t>
            </a:r>
            <a:r>
              <a:rPr kumimoji="1" lang="en-US" altLang="ja-JP" dirty="0"/>
              <a:t>CFF</a:t>
            </a:r>
            <a:r>
              <a:rPr kumimoji="1" lang="ja-JP" altLang="en-US" dirty="0"/>
              <a:t>を６２本入れた、</a:t>
            </a:r>
            <a:r>
              <a:rPr kumimoji="1" lang="en-US" altLang="ja-JP" dirty="0" err="1"/>
              <a:t>Vf</a:t>
            </a:r>
            <a:r>
              <a:rPr kumimoji="1" lang="ja-JP" altLang="en-US" dirty="0"/>
              <a:t>が</a:t>
            </a:r>
            <a:r>
              <a:rPr kumimoji="1" lang="en-US" altLang="ja-JP" dirty="0"/>
              <a:t>10.7</a:t>
            </a:r>
            <a:r>
              <a:rPr kumimoji="1" lang="ja-JP" altLang="en-US" dirty="0"/>
              <a:t>％の実験では、応力が</a:t>
            </a:r>
            <a:r>
              <a:rPr kumimoji="1" lang="en-US" altLang="ja-JP" dirty="0"/>
              <a:t>123MPa</a:t>
            </a:r>
            <a:r>
              <a:rPr kumimoji="1" lang="ja-JP" altLang="en-US" dirty="0"/>
              <a:t>を超えた時点で、エポキシと</a:t>
            </a:r>
            <a:r>
              <a:rPr kumimoji="1" lang="en-US" altLang="ja-JP" dirty="0"/>
              <a:t>PLA</a:t>
            </a:r>
            <a:r>
              <a:rPr kumimoji="1" lang="ja-JP" altLang="en-US" dirty="0"/>
              <a:t>の界面が剥離してしまい、引張強さのデータをとることが出来ませんでした。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19</a:t>
            </a:fld>
            <a:endParaRPr kumimoji="1" lang="ja-JP" altLang="en-US"/>
          </a:p>
        </p:txBody>
      </p:sp>
    </p:spTree>
    <p:extLst>
      <p:ext uri="{BB962C8B-B14F-4D97-AF65-F5344CB8AC3E}">
        <p14:creationId xmlns:p14="http://schemas.microsoft.com/office/powerpoint/2010/main" val="3805885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20</a:t>
            </a:fld>
            <a:endParaRPr kumimoji="1" lang="ja-JP" altLang="en-US"/>
          </a:p>
        </p:txBody>
      </p:sp>
    </p:spTree>
    <p:extLst>
      <p:ext uri="{BB962C8B-B14F-4D97-AF65-F5344CB8AC3E}">
        <p14:creationId xmlns:p14="http://schemas.microsoft.com/office/powerpoint/2010/main" val="2322318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23</a:t>
            </a:fld>
            <a:endParaRPr kumimoji="1" lang="ja-JP" altLang="en-US"/>
          </a:p>
        </p:txBody>
      </p:sp>
    </p:spTree>
    <p:extLst>
      <p:ext uri="{BB962C8B-B14F-4D97-AF65-F5344CB8AC3E}">
        <p14:creationId xmlns:p14="http://schemas.microsoft.com/office/powerpoint/2010/main" val="342315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24</a:t>
            </a:fld>
            <a:endParaRPr kumimoji="1" lang="ja-JP" altLang="en-US"/>
          </a:p>
        </p:txBody>
      </p:sp>
    </p:spTree>
    <p:extLst>
      <p:ext uri="{BB962C8B-B14F-4D97-AF65-F5344CB8AC3E}">
        <p14:creationId xmlns:p14="http://schemas.microsoft.com/office/powerpoint/2010/main" val="1573939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25</a:t>
            </a:fld>
            <a:endParaRPr kumimoji="1" lang="ja-JP" altLang="en-US"/>
          </a:p>
        </p:txBody>
      </p:sp>
    </p:spTree>
    <p:extLst>
      <p:ext uri="{BB962C8B-B14F-4D97-AF65-F5344CB8AC3E}">
        <p14:creationId xmlns:p14="http://schemas.microsoft.com/office/powerpoint/2010/main" val="2564347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26</a:t>
            </a:fld>
            <a:endParaRPr kumimoji="1" lang="ja-JP" altLang="en-US"/>
          </a:p>
        </p:txBody>
      </p:sp>
    </p:spTree>
    <p:extLst>
      <p:ext uri="{BB962C8B-B14F-4D97-AF65-F5344CB8AC3E}">
        <p14:creationId xmlns:p14="http://schemas.microsoft.com/office/powerpoint/2010/main" val="175036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a:t>
            </a:fld>
            <a:endParaRPr kumimoji="1" lang="ja-JP" altLang="en-US"/>
          </a:p>
        </p:txBody>
      </p:sp>
    </p:spTree>
    <p:extLst>
      <p:ext uri="{BB962C8B-B14F-4D97-AF65-F5344CB8AC3E}">
        <p14:creationId xmlns:p14="http://schemas.microsoft.com/office/powerpoint/2010/main" val="2590610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27</a:t>
            </a:fld>
            <a:endParaRPr kumimoji="1" lang="ja-JP" altLang="en-US"/>
          </a:p>
        </p:txBody>
      </p:sp>
    </p:spTree>
    <p:extLst>
      <p:ext uri="{BB962C8B-B14F-4D97-AF65-F5344CB8AC3E}">
        <p14:creationId xmlns:p14="http://schemas.microsoft.com/office/powerpoint/2010/main" val="743577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研究背景としましては、現在海外を中心に土木用３ｄプリンターというものが開発されています。</a:t>
            </a:r>
            <a:endParaRPr kumimoji="1" lang="en-US" altLang="ja-JP" dirty="0"/>
          </a:p>
          <a:p>
            <a:r>
              <a:rPr kumimoji="1" lang="ja-JP" altLang="en-US" dirty="0"/>
              <a:t>これは、巨大な３</a:t>
            </a:r>
            <a:r>
              <a:rPr kumimoji="1" lang="en-US" altLang="ja-JP" dirty="0"/>
              <a:t>D</a:t>
            </a:r>
            <a:r>
              <a:rPr kumimoji="1" lang="ja-JP" altLang="en-US" dirty="0"/>
              <a:t>プリンターで家や橋を建造するもので、型枠を使わずに製造できる特殊なセメントを使用しいています。</a:t>
            </a:r>
            <a:endParaRPr kumimoji="1" lang="en-US" altLang="ja-JP" dirty="0"/>
          </a:p>
          <a:p>
            <a:r>
              <a:rPr kumimoji="1" lang="ja-JP" altLang="en-US" dirty="0"/>
              <a:t>この３</a:t>
            </a:r>
            <a:r>
              <a:rPr kumimoji="1" lang="en-US" altLang="ja-JP" dirty="0"/>
              <a:t>D</a:t>
            </a:r>
            <a:r>
              <a:rPr kumimoji="1" lang="ja-JP" altLang="en-US" dirty="0"/>
              <a:t>プリンターを使用するメリットとしましては、～～～などで、ロシアの企業が実際に建設した家は、工期が２４時間、建設費が１１０万円と、通常の４割安でできたという実例もあります。</a:t>
            </a:r>
            <a:endParaRPr kumimoji="1" lang="en-US" altLang="ja-JP" dirty="0"/>
          </a:p>
          <a:p>
            <a:r>
              <a:rPr kumimoji="1" lang="ja-JP" altLang="en-US" dirty="0"/>
              <a:t>このことから、災害時の緊急避難住居としても期待されています。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36</a:t>
            </a:fld>
            <a:endParaRPr kumimoji="1" lang="ja-JP" altLang="en-US"/>
          </a:p>
        </p:txBody>
      </p:sp>
    </p:spTree>
    <p:extLst>
      <p:ext uri="{BB962C8B-B14F-4D97-AF65-F5344CB8AC3E}">
        <p14:creationId xmlns:p14="http://schemas.microsoft.com/office/powerpoint/2010/main" val="2164845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海外と違い、日本は地震大国で、コンクリートの引張強度が低いことから、コンクリートの引張強度の向上が求められています。</a:t>
            </a:r>
            <a:endParaRPr kumimoji="1" lang="en-US" altLang="ja-JP" dirty="0"/>
          </a:p>
          <a:p>
            <a:r>
              <a:rPr kumimoji="1" lang="ja-JP" altLang="en-US" dirty="0"/>
              <a:t>従って、コンクリート内に鉄筋または</a:t>
            </a:r>
            <a:r>
              <a:rPr kumimoji="1" lang="en-US" altLang="ja-JP" dirty="0"/>
              <a:t>CFRP</a:t>
            </a:r>
            <a:r>
              <a:rPr kumimoji="1" lang="ja-JP" altLang="en-US" dirty="0"/>
              <a:t>を埋める必要があります。</a:t>
            </a:r>
            <a:endParaRPr kumimoji="1" lang="en-US" altLang="ja-JP" dirty="0"/>
          </a:p>
          <a:p>
            <a:r>
              <a:rPr kumimoji="1" lang="ja-JP" altLang="en-US" dirty="0"/>
              <a:t>水平方向にい繊維を埋めることは比較的容易なのですが、この図のように、厚さ方向に自動で繊維をいれる技術は困難であり現在開発段階となっています。</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37</a:t>
            </a:fld>
            <a:endParaRPr kumimoji="1" lang="ja-JP" altLang="en-US"/>
          </a:p>
        </p:txBody>
      </p:sp>
    </p:spTree>
    <p:extLst>
      <p:ext uri="{BB962C8B-B14F-4D97-AF65-F5344CB8AC3E}">
        <p14:creationId xmlns:p14="http://schemas.microsoft.com/office/powerpoint/2010/main" val="539601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また、今回の実験結果が妥当であったかを評価するため、理論値として、ヤング率の複合則から、ヤング率の理論値を算出しました。</a:t>
            </a:r>
            <a:endParaRPr kumimoji="1" lang="en-US" altLang="ja-JP" dirty="0"/>
          </a:p>
          <a:p>
            <a:r>
              <a:rPr kumimoji="1" lang="en-US" altLang="ja-JP" dirty="0"/>
              <a:t>E</a:t>
            </a:r>
            <a:r>
              <a:rPr kumimoji="1" lang="ja-JP" altLang="en-US" dirty="0"/>
              <a:t>はヤング率で、</a:t>
            </a:r>
            <a:r>
              <a:rPr kumimoji="1" lang="en-US" altLang="ja-JP" dirty="0"/>
              <a:t>A</a:t>
            </a:r>
            <a:r>
              <a:rPr kumimoji="1" lang="ja-JP" altLang="en-US" dirty="0"/>
              <a:t>は断面積です。</a:t>
            </a:r>
            <a:endParaRPr kumimoji="1" lang="en-US" altLang="ja-JP" dirty="0"/>
          </a:p>
          <a:p>
            <a:r>
              <a:rPr kumimoji="1" lang="ja-JP" altLang="en-US" dirty="0"/>
              <a:t>個の式は、</a:t>
            </a:r>
            <a:r>
              <a:rPr kumimoji="1" lang="en-US" altLang="ja-JP" dirty="0"/>
              <a:t>CFF</a:t>
            </a:r>
            <a:r>
              <a:rPr kumimoji="1" lang="ja-JP" altLang="en-US" dirty="0"/>
              <a:t>強化</a:t>
            </a:r>
            <a:r>
              <a:rPr kumimoji="1" lang="en-US" altLang="ja-JP" dirty="0"/>
              <a:t>PLA</a:t>
            </a:r>
            <a:r>
              <a:rPr kumimoji="1" lang="ja-JP" altLang="en-US" dirty="0"/>
              <a:t>の剛性は各成分の剛性の和から表されるというもので、最後に両辺を総断面積で割ることでヤング率の理論値が得られます。</a:t>
            </a:r>
            <a:endParaRPr kumimoji="1" lang="en-US" altLang="ja-JP" dirty="0"/>
          </a:p>
          <a:p>
            <a:r>
              <a:rPr kumimoji="1" lang="ja-JP" altLang="en-US" dirty="0"/>
              <a:t>複合則に使用した値はこのようになっており、</a:t>
            </a:r>
            <a:r>
              <a:rPr kumimoji="1" lang="en-US" altLang="ja-JP" dirty="0"/>
              <a:t>PLA</a:t>
            </a:r>
            <a:r>
              <a:rPr kumimoji="1" lang="ja-JP" altLang="en-US" dirty="0"/>
              <a:t>とエポキシのヤング率は僕が実際に引張試験することで得た実験値で、</a:t>
            </a:r>
            <a:r>
              <a:rPr kumimoji="1" lang="en-US" altLang="ja-JP" dirty="0"/>
              <a:t>CFF</a:t>
            </a:r>
            <a:r>
              <a:rPr kumimoji="1" lang="ja-JP" altLang="en-US" dirty="0"/>
              <a:t>のヤング率は</a:t>
            </a:r>
            <a:r>
              <a:rPr kumimoji="1" lang="en-US" altLang="ja-JP" dirty="0"/>
              <a:t>Markforged</a:t>
            </a:r>
            <a:r>
              <a:rPr kumimoji="1" lang="ja-JP" altLang="en-US" dirty="0"/>
              <a:t>社の公開している文献値を使用しました。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42</a:t>
            </a:fld>
            <a:endParaRPr kumimoji="1" lang="ja-JP" altLang="en-US"/>
          </a:p>
        </p:txBody>
      </p:sp>
    </p:spTree>
    <p:extLst>
      <p:ext uri="{BB962C8B-B14F-4D97-AF65-F5344CB8AC3E}">
        <p14:creationId xmlns:p14="http://schemas.microsoft.com/office/powerpoint/2010/main" val="4058278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52</a:t>
            </a:fld>
            <a:endParaRPr kumimoji="1" lang="ja-JP" altLang="en-US"/>
          </a:p>
        </p:txBody>
      </p:sp>
    </p:spTree>
    <p:extLst>
      <p:ext uri="{BB962C8B-B14F-4D97-AF65-F5344CB8AC3E}">
        <p14:creationId xmlns:p14="http://schemas.microsoft.com/office/powerpoint/2010/main" val="111761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3</a:t>
            </a:fld>
            <a:endParaRPr kumimoji="1" lang="ja-JP" altLang="en-US"/>
          </a:p>
        </p:txBody>
      </p:sp>
    </p:spTree>
    <p:extLst>
      <p:ext uri="{BB962C8B-B14F-4D97-AF65-F5344CB8AC3E}">
        <p14:creationId xmlns:p14="http://schemas.microsoft.com/office/powerpoint/2010/main" val="1208028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4</a:t>
            </a:fld>
            <a:endParaRPr kumimoji="1" lang="ja-JP" altLang="en-US"/>
          </a:p>
        </p:txBody>
      </p:sp>
    </p:spTree>
    <p:extLst>
      <p:ext uri="{BB962C8B-B14F-4D97-AF65-F5344CB8AC3E}">
        <p14:creationId xmlns:p14="http://schemas.microsoft.com/office/powerpoint/2010/main" val="338983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6</a:t>
            </a:fld>
            <a:endParaRPr kumimoji="1" lang="ja-JP" altLang="en-US"/>
          </a:p>
        </p:txBody>
      </p:sp>
    </p:spTree>
    <p:extLst>
      <p:ext uri="{BB962C8B-B14F-4D97-AF65-F5344CB8AC3E}">
        <p14:creationId xmlns:p14="http://schemas.microsoft.com/office/powerpoint/2010/main" val="355907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続いて、縦軸にヤング率</a:t>
            </a:r>
            <a:r>
              <a:rPr kumimoji="1" lang="en-US" altLang="ja-JP" dirty="0"/>
              <a:t>[</a:t>
            </a:r>
            <a:r>
              <a:rPr kumimoji="1" lang="en-US" altLang="ja-JP" dirty="0" err="1"/>
              <a:t>Gpa</a:t>
            </a:r>
            <a:r>
              <a:rPr kumimoji="1" lang="en-US" altLang="ja-JP" dirty="0"/>
              <a:t>]</a:t>
            </a:r>
            <a:r>
              <a:rPr kumimoji="1" lang="ja-JP" altLang="en-US" dirty="0"/>
              <a:t>、横軸に</a:t>
            </a:r>
            <a:r>
              <a:rPr kumimoji="1" lang="en-US" altLang="ja-JP" dirty="0" err="1"/>
              <a:t>Vf</a:t>
            </a:r>
            <a:r>
              <a:rPr kumimoji="1" lang="en-US" altLang="ja-JP" dirty="0"/>
              <a:t>[%]</a:t>
            </a:r>
            <a:r>
              <a:rPr kumimoji="1" lang="ja-JP" altLang="en-US" dirty="0"/>
              <a:t>の実験結果です。</a:t>
            </a:r>
            <a:endParaRPr kumimoji="1" lang="en-US" altLang="ja-JP" dirty="0"/>
          </a:p>
          <a:p>
            <a:r>
              <a:rPr kumimoji="1" lang="en-US" altLang="ja-JP" dirty="0"/>
              <a:t>CFF</a:t>
            </a:r>
            <a:r>
              <a:rPr kumimoji="1" lang="ja-JP" altLang="en-US" dirty="0"/>
              <a:t>強化試験片の実験値は、全体の平均として、複合則よりも約</a:t>
            </a:r>
            <a:r>
              <a:rPr kumimoji="1" lang="en-US" altLang="ja-JP" dirty="0"/>
              <a:t>1.19</a:t>
            </a:r>
            <a:r>
              <a:rPr kumimoji="1" lang="ja-JP" altLang="en-US" dirty="0"/>
              <a:t>倍大きくなりましたが、理論値のようにヤング率は</a:t>
            </a:r>
            <a:r>
              <a:rPr kumimoji="1" lang="en-US" altLang="ja-JP" dirty="0" err="1"/>
              <a:t>Vf</a:t>
            </a:r>
            <a:r>
              <a:rPr kumimoji="1" lang="ja-JP" altLang="en-US" dirty="0"/>
              <a:t>に比例して上昇し、また近似直線の上に実験結果大体乗っていることから、この実験結果は妥当であるといえると考えます。</a:t>
            </a:r>
            <a:endParaRPr kumimoji="1" lang="en-US" altLang="ja-JP" dirty="0"/>
          </a:p>
          <a:p>
            <a:r>
              <a:rPr kumimoji="1" lang="ja-JP" altLang="en-US" dirty="0"/>
              <a:t>近似直線の式から、</a:t>
            </a:r>
            <a:r>
              <a:rPr kumimoji="1" lang="en-US" altLang="ja-JP" dirty="0" err="1"/>
              <a:t>Vf</a:t>
            </a:r>
            <a:r>
              <a:rPr kumimoji="1" lang="ja-JP" altLang="en-US" dirty="0"/>
              <a:t>が</a:t>
            </a:r>
            <a:r>
              <a:rPr kumimoji="1" lang="en-US" altLang="ja-JP" dirty="0"/>
              <a:t>1.37</a:t>
            </a:r>
            <a:r>
              <a:rPr kumimoji="1" lang="ja-JP" altLang="en-US" dirty="0"/>
              <a:t>～</a:t>
            </a:r>
            <a:r>
              <a:rPr kumimoji="1" lang="en-US" altLang="ja-JP" dirty="0"/>
              <a:t>1.52</a:t>
            </a:r>
            <a:r>
              <a:rPr kumimoji="1" lang="ja-JP" altLang="en-US" dirty="0"/>
              <a:t>％以上で穴無し試験片のヤング率を超えるという結果が得られました。</a:t>
            </a:r>
            <a:r>
              <a:rPr kumimoji="1" lang="en-US" altLang="ja-JP" dirty="0"/>
              <a:t>[ENTER]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Vf</a:t>
            </a:r>
            <a:r>
              <a:rPr kumimoji="1" lang="ja-JP" altLang="en-US" dirty="0"/>
              <a:t>が</a:t>
            </a:r>
            <a:r>
              <a:rPr kumimoji="1" lang="en-US" altLang="ja-JP" dirty="0"/>
              <a:t>10.7%</a:t>
            </a:r>
            <a:r>
              <a:rPr kumimoji="1" lang="ja-JP" altLang="en-US" dirty="0"/>
              <a:t>では引張強さは穴無しに比べ、約</a:t>
            </a:r>
            <a:r>
              <a:rPr kumimoji="1" lang="en-US" altLang="ja-JP" dirty="0"/>
              <a:t>7.74GPa</a:t>
            </a:r>
            <a:r>
              <a:rPr kumimoji="1" lang="ja-JP" altLang="en-US" dirty="0"/>
              <a:t>上昇しました。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7</a:t>
            </a:fld>
            <a:endParaRPr kumimoji="1" lang="ja-JP" altLang="en-US"/>
          </a:p>
        </p:txBody>
      </p:sp>
    </p:spTree>
    <p:extLst>
      <p:ext uri="{BB962C8B-B14F-4D97-AF65-F5344CB8AC3E}">
        <p14:creationId xmlns:p14="http://schemas.microsoft.com/office/powerpoint/2010/main" val="1526244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研究室では、大型の３ｄプリンターを使用するのは困難なため、一般的な樹脂性３ｄプリンターを使用します</a:t>
            </a:r>
            <a:endParaRPr kumimoji="1" lang="en-US" altLang="ja-JP" dirty="0"/>
          </a:p>
          <a:p>
            <a:r>
              <a:rPr kumimoji="1" lang="ja-JP" altLang="en-US" dirty="0"/>
              <a:t>～～～</a:t>
            </a:r>
            <a:endParaRPr kumimoji="1" lang="en-US" altLang="ja-JP" dirty="0"/>
          </a:p>
          <a:p>
            <a:r>
              <a:rPr kumimoji="1" lang="ja-JP" altLang="en-US" dirty="0"/>
              <a:t>そこで私の研究の目的は３つあります</a:t>
            </a:r>
            <a:endParaRPr kumimoji="1" lang="en-US" altLang="ja-JP" dirty="0"/>
          </a:p>
          <a:p>
            <a:r>
              <a:rPr kumimoji="1" lang="ja-JP" altLang="en-US" dirty="0"/>
              <a:t>～～～</a:t>
            </a:r>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9</a:t>
            </a:fld>
            <a:endParaRPr kumimoji="1" lang="ja-JP" altLang="en-US"/>
          </a:p>
        </p:txBody>
      </p:sp>
    </p:spTree>
    <p:extLst>
      <p:ext uri="{BB962C8B-B14F-4D97-AF65-F5344CB8AC3E}">
        <p14:creationId xmlns:p14="http://schemas.microsoft.com/office/powerpoint/2010/main" val="1500741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07B3E09-2B39-47AA-83C4-16491D057BBF}" type="slidenum">
              <a:rPr kumimoji="1" lang="ja-JP" altLang="en-US" smtClean="0"/>
              <a:t>13</a:t>
            </a:fld>
            <a:endParaRPr kumimoji="1" lang="ja-JP" altLang="en-US"/>
          </a:p>
        </p:txBody>
      </p:sp>
    </p:spTree>
    <p:extLst>
      <p:ext uri="{BB962C8B-B14F-4D97-AF65-F5344CB8AC3E}">
        <p14:creationId xmlns:p14="http://schemas.microsoft.com/office/powerpoint/2010/main" val="3065652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引張試験の試験条件は、試験片の上下</a:t>
            </a:r>
            <a:r>
              <a:rPr kumimoji="1" lang="en-US" altLang="ja-JP" dirty="0"/>
              <a:t>25</a:t>
            </a:r>
            <a:r>
              <a:rPr kumimoji="1" lang="ja-JP" altLang="en-US" dirty="0"/>
              <a:t>ｍｍずつはさみ、引張速度は毎分１ｍｍで行いました。</a:t>
            </a:r>
            <a:endParaRPr kumimoji="1" lang="en-US" altLang="ja-JP" dirty="0"/>
          </a:p>
          <a:p>
            <a:r>
              <a:rPr kumimoji="1" lang="ja-JP" altLang="en-US" dirty="0"/>
              <a:t>試験結果から、引張強さとヤング率を算出し、</a:t>
            </a:r>
            <a:r>
              <a:rPr kumimoji="1" lang="en-US" altLang="ja-JP" dirty="0"/>
              <a:t>CFF</a:t>
            </a:r>
            <a:r>
              <a:rPr kumimoji="1" lang="ja-JP" altLang="en-US" dirty="0"/>
              <a:t>の挿入本数に対して、引張強さとヤング率がどの程度向上するのかをグラフ化します。</a:t>
            </a:r>
            <a:endParaRPr kumimoji="1" lang="en-US" altLang="ja-JP" dirty="0"/>
          </a:p>
          <a:p>
            <a:r>
              <a:rPr kumimoji="1" lang="ja-JP" altLang="en-US" dirty="0"/>
              <a:t>また、穴の開いていない試験片と比較することで、実際に必要な</a:t>
            </a:r>
            <a:r>
              <a:rPr kumimoji="1" lang="en-US" altLang="ja-JP" dirty="0"/>
              <a:t>CFF</a:t>
            </a:r>
            <a:r>
              <a:rPr kumimoji="1" lang="ja-JP" altLang="en-US" dirty="0"/>
              <a:t>の挿入本数を考察します。</a:t>
            </a:r>
            <a:endParaRPr kumimoji="1" lang="en-US" altLang="ja-JP" dirty="0"/>
          </a:p>
        </p:txBody>
      </p:sp>
      <p:sp>
        <p:nvSpPr>
          <p:cNvPr id="4" name="スライド番号プレースホルダー 3"/>
          <p:cNvSpPr>
            <a:spLocks noGrp="1"/>
          </p:cNvSpPr>
          <p:nvPr>
            <p:ph type="sldNum" sz="quarter" idx="5"/>
          </p:nvPr>
        </p:nvSpPr>
        <p:spPr/>
        <p:txBody>
          <a:bodyPr/>
          <a:lstStyle/>
          <a:p>
            <a:fld id="{E5F90759-CC1A-4AAB-9F3B-0A2EA95A4F2E}" type="slidenum">
              <a:rPr kumimoji="1" lang="ja-JP" altLang="en-US" smtClean="0"/>
              <a:t>14</a:t>
            </a:fld>
            <a:endParaRPr kumimoji="1" lang="ja-JP" altLang="en-US"/>
          </a:p>
        </p:txBody>
      </p:sp>
    </p:spTree>
    <p:extLst>
      <p:ext uri="{BB962C8B-B14F-4D97-AF65-F5344CB8AC3E}">
        <p14:creationId xmlns:p14="http://schemas.microsoft.com/office/powerpoint/2010/main" val="3555255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0298689-48CD-4259-9038-2217EF5F099A}" type="datetime1">
              <a:rPr kumimoji="1" lang="ja-JP" altLang="en-US" smtClean="0"/>
              <a:t>2021/4/29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54690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B60420E-1B00-40F3-A135-033FB5DC59C2}" type="datetime1">
              <a:rPr kumimoji="1" lang="ja-JP" altLang="en-US" smtClean="0"/>
              <a:t>2021/4/29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90489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D2835C8-0161-4371-80E8-4A98500FE8B9}" type="datetime1">
              <a:rPr kumimoji="1" lang="ja-JP" altLang="en-US" smtClean="0"/>
              <a:t>2021/4/29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62276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41FBB24-30E9-4B4C-A6F8-6B7289BFFA8D}" type="datetime1">
              <a:rPr kumimoji="1" lang="ja-JP" altLang="en-US" smtClean="0"/>
              <a:t>2021/4/29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6718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1F81CF9-59EF-4BE6-9E9F-207C6C251F56}" type="datetime1">
              <a:rPr kumimoji="1" lang="ja-JP" altLang="en-US" smtClean="0"/>
              <a:t>2021/4/29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799787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C1F28FB-F01A-4A62-862D-CB4444A06E7A}" type="datetime1">
              <a:rPr kumimoji="1" lang="ja-JP" altLang="en-US" smtClean="0"/>
              <a:t>2021/4/29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78467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A2A1D13-52AA-4362-8188-CF87C833908C}" type="datetime1">
              <a:rPr kumimoji="1" lang="ja-JP" altLang="en-US" smtClean="0"/>
              <a:t>2021/4/29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766206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61905A0-9A07-42C2-ABD5-A9B0025E8BAB}" type="datetime1">
              <a:rPr kumimoji="1" lang="ja-JP" altLang="en-US" smtClean="0"/>
              <a:t>2021/4/29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66830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FADB2-0FB9-4CC2-A0C6-E62B1201C266}" type="datetime1">
              <a:rPr kumimoji="1" lang="ja-JP" altLang="en-US" smtClean="0"/>
              <a:t>2021/4/29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3075742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4394B58-FB0D-401D-8F63-B0BD4E2BAC3C}" type="datetime1">
              <a:rPr kumimoji="1" lang="ja-JP" altLang="en-US" smtClean="0"/>
              <a:t>2021/4/29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76731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238E92F-BAF6-4146-8323-E44CC04B5451}" type="datetime1">
              <a:rPr kumimoji="1" lang="ja-JP" altLang="en-US" smtClean="0"/>
              <a:t>2021/4/29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146876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4E453E-8FE5-4EB0-8BF7-F6B819EC1DA0}" type="datetime1">
              <a:rPr kumimoji="1" lang="ja-JP" altLang="en-US" smtClean="0"/>
              <a:t>2021/4/29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3BD58-FB75-4B51-A7CD-41E347994799}" type="slidenum">
              <a:rPr kumimoji="1" lang="ja-JP" altLang="en-US" smtClean="0"/>
              <a:t>‹#›</a:t>
            </a:fld>
            <a:endParaRPr kumimoji="1" lang="ja-JP" altLang="en-US"/>
          </a:p>
        </p:txBody>
      </p:sp>
    </p:spTree>
    <p:extLst>
      <p:ext uri="{BB962C8B-B14F-4D97-AF65-F5344CB8AC3E}">
        <p14:creationId xmlns:p14="http://schemas.microsoft.com/office/powerpoint/2010/main" val="2897607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31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50.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330.png"/></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jpe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552" y="2494282"/>
            <a:ext cx="8097422" cy="990762"/>
          </a:xfrm>
        </p:spPr>
        <p:txBody>
          <a:bodyPr>
            <a:noAutofit/>
          </a:bodyPr>
          <a:lstStyle/>
          <a:p>
            <a:pPr algn="l"/>
            <a:r>
              <a:rPr lang="ja-JP" altLang="en-US" sz="2400" dirty="0">
                <a:latin typeface="+mn-ea"/>
                <a:ea typeface="+mn-ea"/>
              </a:rPr>
              <a:t>これまでの研究成果まとめ</a:t>
            </a:r>
            <a:br>
              <a:rPr lang="en-US" altLang="ja-JP" sz="2400" dirty="0">
                <a:latin typeface="+mn-ea"/>
                <a:ea typeface="+mn-ea"/>
              </a:rPr>
            </a:br>
            <a:br>
              <a:rPr lang="en-US" altLang="ja-JP" sz="600" b="1" dirty="0">
                <a:latin typeface="+mn-ea"/>
                <a:ea typeface="+mn-ea"/>
              </a:rPr>
            </a:br>
            <a:r>
              <a:rPr lang="ja-JP" altLang="en-US" sz="2400" b="1" dirty="0">
                <a:latin typeface="+mn-ea"/>
                <a:ea typeface="+mn-ea"/>
              </a:rPr>
              <a:t>厚さ方向繊維配置による熱溶解積層</a:t>
            </a:r>
            <a:r>
              <a:rPr lang="en-US" altLang="ja-JP" sz="2400" b="1" dirty="0">
                <a:latin typeface="+mn-ea"/>
                <a:ea typeface="+mn-ea"/>
              </a:rPr>
              <a:t>3D</a:t>
            </a:r>
            <a:r>
              <a:rPr lang="ja-JP" altLang="en-US" sz="2400" b="1" dirty="0">
                <a:latin typeface="+mn-ea"/>
                <a:ea typeface="+mn-ea"/>
              </a:rPr>
              <a:t>プリント層間強化</a:t>
            </a:r>
          </a:p>
        </p:txBody>
      </p:sp>
      <p:sp>
        <p:nvSpPr>
          <p:cNvPr id="12" name="正方形/長方形 11">
            <a:extLst>
              <a:ext uri="{FF2B5EF4-FFF2-40B4-BE49-F238E27FC236}">
                <a16:creationId xmlns:a16="http://schemas.microsoft.com/office/drawing/2014/main" id="{198B6C27-CE3C-4BC1-8448-BAEBA4C39134}"/>
              </a:ext>
            </a:extLst>
          </p:cNvPr>
          <p:cNvSpPr/>
          <p:nvPr/>
        </p:nvSpPr>
        <p:spPr>
          <a:xfrm>
            <a:off x="691605" y="3480602"/>
            <a:ext cx="7810843" cy="312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E0E1308-48E6-4688-84A1-CD449F7082C4}"/>
              </a:ext>
            </a:extLst>
          </p:cNvPr>
          <p:cNvSpPr/>
          <p:nvPr/>
        </p:nvSpPr>
        <p:spPr>
          <a:xfrm rot="10800000">
            <a:off x="0" y="5996905"/>
            <a:ext cx="9144000" cy="90872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EC591857-EE5D-4CC4-BB13-E712E4DEF92D}"/>
              </a:ext>
            </a:extLst>
          </p:cNvPr>
          <p:cNvSpPr txBox="1"/>
          <p:nvPr/>
        </p:nvSpPr>
        <p:spPr>
          <a:xfrm>
            <a:off x="919884" y="6161453"/>
            <a:ext cx="4144274" cy="584775"/>
          </a:xfrm>
          <a:prstGeom prst="rect">
            <a:avLst/>
          </a:prstGeom>
          <a:noFill/>
          <a:ln>
            <a:noFill/>
          </a:ln>
        </p:spPr>
        <p:txBody>
          <a:bodyPr wrap="square" rtlCol="0" anchor="ctr">
            <a:spAutoFit/>
          </a:bodyPr>
          <a:lstStyle/>
          <a:p>
            <a:r>
              <a:rPr lang="en-US" altLang="ja-JP" sz="1600" dirty="0">
                <a:solidFill>
                  <a:schemeClr val="bg1"/>
                </a:solidFill>
                <a:latin typeface="Times New Roman" panose="02020603050405020304" pitchFamily="18" charset="0"/>
                <a:cs typeface="Times New Roman" panose="02020603050405020304" pitchFamily="18" charset="0"/>
              </a:rPr>
              <a:t>Tokyo University of Science</a:t>
            </a:r>
          </a:p>
          <a:p>
            <a:r>
              <a:rPr lang="en-US" altLang="ja-JP" sz="1600" dirty="0">
                <a:solidFill>
                  <a:schemeClr val="bg1"/>
                </a:solidFill>
                <a:latin typeface="Times New Roman" panose="02020603050405020304" pitchFamily="18" charset="0"/>
                <a:cs typeface="Times New Roman" panose="02020603050405020304" pitchFamily="18" charset="0"/>
              </a:rPr>
              <a:t>Matsuzaki laboratory</a:t>
            </a:r>
            <a:endParaRPr lang="ja-JP" altLang="en-US" sz="1600" dirty="0">
              <a:solidFill>
                <a:schemeClr val="bg1"/>
              </a:solidFill>
              <a:latin typeface="Times New Roman" panose="02020603050405020304" pitchFamily="18" charset="0"/>
              <a:cs typeface="Times New Roman" panose="02020603050405020304" pitchFamily="18" charset="0"/>
            </a:endParaRPr>
          </a:p>
        </p:txBody>
      </p:sp>
      <p:pic>
        <p:nvPicPr>
          <p:cNvPr id="9" name="図 8">
            <a:extLst>
              <a:ext uri="{FF2B5EF4-FFF2-40B4-BE49-F238E27FC236}">
                <a16:creationId xmlns:a16="http://schemas.microsoft.com/office/drawing/2014/main" id="{490527B6-0EBB-46E6-80C5-7431588A2A9F}"/>
              </a:ext>
            </a:extLst>
          </p:cNvPr>
          <p:cNvPicPr>
            <a:picLocks noChangeAspect="1"/>
          </p:cNvPicPr>
          <p:nvPr/>
        </p:nvPicPr>
        <p:blipFill rotWithShape="1">
          <a:blip r:embed="rId3">
            <a:extLst>
              <a:ext uri="{28A0092B-C50C-407E-A947-70E740481C1C}">
                <a14:useLocalDpi xmlns:a14="http://schemas.microsoft.com/office/drawing/2010/main" val="0"/>
              </a:ext>
            </a:extLst>
          </a:blip>
          <a:srcRect l="13234" t="15757" r="13090" b="14470"/>
          <a:stretch/>
        </p:blipFill>
        <p:spPr>
          <a:xfrm>
            <a:off x="138191" y="6071753"/>
            <a:ext cx="830224" cy="786247"/>
          </a:xfrm>
          <a:prstGeom prst="rect">
            <a:avLst/>
          </a:prstGeom>
        </p:spPr>
      </p:pic>
      <p:sp>
        <p:nvSpPr>
          <p:cNvPr id="10" name="正方形/長方形 9">
            <a:extLst>
              <a:ext uri="{FF2B5EF4-FFF2-40B4-BE49-F238E27FC236}">
                <a16:creationId xmlns:a16="http://schemas.microsoft.com/office/drawing/2014/main" id="{4C3B8F74-4EF5-4245-9CE9-21CCF5337406}"/>
              </a:ext>
            </a:extLst>
          </p:cNvPr>
          <p:cNvSpPr/>
          <p:nvPr/>
        </p:nvSpPr>
        <p:spPr>
          <a:xfrm>
            <a:off x="-1" y="0"/>
            <a:ext cx="9144001" cy="8552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3F45341-1A60-4A8D-9F85-6E83AE02E545}"/>
              </a:ext>
            </a:extLst>
          </p:cNvPr>
          <p:cNvSpPr txBox="1"/>
          <p:nvPr/>
        </p:nvSpPr>
        <p:spPr>
          <a:xfrm>
            <a:off x="3681453" y="3687145"/>
            <a:ext cx="4820995" cy="830997"/>
          </a:xfrm>
          <a:prstGeom prst="rect">
            <a:avLst/>
          </a:prstGeom>
          <a:noFill/>
        </p:spPr>
        <p:txBody>
          <a:bodyPr wrap="square" rtlCol="0">
            <a:spAutoFit/>
          </a:bodyPr>
          <a:lstStyle/>
          <a:p>
            <a:pPr algn="r">
              <a:lnSpc>
                <a:spcPct val="100000"/>
              </a:lnSpc>
            </a:pPr>
            <a:r>
              <a:rPr lang="ja-JP" altLang="en-US" sz="1600" dirty="0">
                <a:latin typeface="+mn-ea"/>
              </a:rPr>
              <a:t>東京理科大学大学院 理工学研究科 機械工学専攻</a:t>
            </a:r>
            <a:endParaRPr lang="en-US" altLang="ja-JP" sz="1600" dirty="0">
              <a:latin typeface="+mn-ea"/>
            </a:endParaRPr>
          </a:p>
          <a:p>
            <a:pPr algn="r">
              <a:lnSpc>
                <a:spcPct val="100000"/>
              </a:lnSpc>
            </a:pPr>
            <a:r>
              <a:rPr lang="ja-JP" altLang="en-US" sz="1600" dirty="0">
                <a:latin typeface="+mn-ea"/>
              </a:rPr>
              <a:t>松崎研究室</a:t>
            </a:r>
            <a:endParaRPr lang="en-US" altLang="ja-JP" sz="1600" dirty="0">
              <a:latin typeface="+mn-ea"/>
            </a:endParaRPr>
          </a:p>
          <a:p>
            <a:pPr algn="r">
              <a:lnSpc>
                <a:spcPct val="100000"/>
              </a:lnSpc>
            </a:pPr>
            <a:r>
              <a:rPr lang="ja-JP" altLang="en-US" sz="1600" dirty="0">
                <a:latin typeface="+mn-ea"/>
              </a:rPr>
              <a:t>梶本 純平</a:t>
            </a:r>
            <a:endParaRPr kumimoji="1" lang="ja-JP" altLang="en-US" sz="1600" dirty="0"/>
          </a:p>
        </p:txBody>
      </p:sp>
    </p:spTree>
    <p:extLst>
      <p:ext uri="{BB962C8B-B14F-4D97-AF65-F5344CB8AC3E}">
        <p14:creationId xmlns:p14="http://schemas.microsoft.com/office/powerpoint/2010/main" val="3321886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98988" y="99146"/>
            <a:ext cx="4902268" cy="461665"/>
          </a:xfrm>
          <a:prstGeom prst="rect">
            <a:avLst/>
          </a:prstGeom>
          <a:noFill/>
        </p:spPr>
        <p:txBody>
          <a:bodyPr wrap="square" rtlCol="0">
            <a:spAutoFit/>
          </a:bodyPr>
          <a:lstStyle/>
          <a:p>
            <a:r>
              <a:rPr kumimoji="1" lang="ja-JP" altLang="en-US" sz="2400" b="1" dirty="0">
                <a:solidFill>
                  <a:schemeClr val="bg1"/>
                </a:solidFill>
                <a:latin typeface="+mn-ea"/>
              </a:rPr>
              <a:t>設計・開発</a:t>
            </a:r>
            <a:endParaRPr kumimoji="1" lang="en-US" altLang="ja-JP" sz="2400" b="1" dirty="0">
              <a:solidFill>
                <a:schemeClr val="bg1"/>
              </a:solidFill>
              <a:latin typeface="+mn-ea"/>
            </a:endParaRPr>
          </a:p>
        </p:txBody>
      </p:sp>
      <p:sp>
        <p:nvSpPr>
          <p:cNvPr id="13" name="四角形: 角を丸くする 12">
            <a:extLst>
              <a:ext uri="{FF2B5EF4-FFF2-40B4-BE49-F238E27FC236}">
                <a16:creationId xmlns:a16="http://schemas.microsoft.com/office/drawing/2014/main" id="{884C7AF0-99A1-462A-A2ED-F98416CC0A2D}"/>
              </a:ext>
            </a:extLst>
          </p:cNvPr>
          <p:cNvSpPr/>
          <p:nvPr/>
        </p:nvSpPr>
        <p:spPr>
          <a:xfrm>
            <a:off x="528637" y="1400383"/>
            <a:ext cx="8082625" cy="2601818"/>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44" name="四角形: 角を丸くする 43">
            <a:extLst>
              <a:ext uri="{FF2B5EF4-FFF2-40B4-BE49-F238E27FC236}">
                <a16:creationId xmlns:a16="http://schemas.microsoft.com/office/drawing/2014/main" id="{9F194E33-7988-454A-8631-FADAE76C241D}"/>
              </a:ext>
            </a:extLst>
          </p:cNvPr>
          <p:cNvSpPr/>
          <p:nvPr/>
        </p:nvSpPr>
        <p:spPr>
          <a:xfrm>
            <a:off x="763875" y="1257272"/>
            <a:ext cx="1769964"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5" name="テキスト ボックス 44">
            <a:extLst>
              <a:ext uri="{FF2B5EF4-FFF2-40B4-BE49-F238E27FC236}">
                <a16:creationId xmlns:a16="http://schemas.microsoft.com/office/drawing/2014/main" id="{2F93C172-E0CC-4335-8FE3-3A27127EE47E}"/>
              </a:ext>
            </a:extLst>
          </p:cNvPr>
          <p:cNvSpPr txBox="1"/>
          <p:nvPr/>
        </p:nvSpPr>
        <p:spPr>
          <a:xfrm>
            <a:off x="864188" y="1241751"/>
            <a:ext cx="1881583" cy="338554"/>
          </a:xfrm>
          <a:prstGeom prst="rect">
            <a:avLst/>
          </a:prstGeom>
          <a:noFill/>
        </p:spPr>
        <p:txBody>
          <a:bodyPr wrap="square" rtlCol="0">
            <a:spAutoFit/>
          </a:bodyPr>
          <a:lstStyle/>
          <a:p>
            <a:r>
              <a:rPr kumimoji="1" lang="ja-JP" altLang="en-US" sz="1600" b="1" dirty="0">
                <a:solidFill>
                  <a:schemeClr val="accent1">
                    <a:lumMod val="50000"/>
                  </a:schemeClr>
                </a:solidFill>
              </a:rPr>
              <a:t>設計と組み込み</a:t>
            </a:r>
            <a:endParaRPr kumimoji="1" lang="ja-JP" altLang="en-US" sz="1600" dirty="0"/>
          </a:p>
        </p:txBody>
      </p:sp>
      <p:sp>
        <p:nvSpPr>
          <p:cNvPr id="50" name="四角形: 角を丸くする 49">
            <a:extLst>
              <a:ext uri="{FF2B5EF4-FFF2-40B4-BE49-F238E27FC236}">
                <a16:creationId xmlns:a16="http://schemas.microsoft.com/office/drawing/2014/main" id="{A25A50FB-36B2-4D51-8C63-5EBBC675D685}"/>
              </a:ext>
            </a:extLst>
          </p:cNvPr>
          <p:cNvSpPr/>
          <p:nvPr/>
        </p:nvSpPr>
        <p:spPr>
          <a:xfrm>
            <a:off x="528637" y="4572023"/>
            <a:ext cx="8086725" cy="199575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D91D74BE-35CB-469E-826A-10C8BC557DB7}"/>
              </a:ext>
            </a:extLst>
          </p:cNvPr>
          <p:cNvSpPr/>
          <p:nvPr/>
        </p:nvSpPr>
        <p:spPr>
          <a:xfrm>
            <a:off x="746405" y="4413944"/>
            <a:ext cx="3071729" cy="37343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52" name="テキスト ボックス 51">
            <a:extLst>
              <a:ext uri="{FF2B5EF4-FFF2-40B4-BE49-F238E27FC236}">
                <a16:creationId xmlns:a16="http://schemas.microsoft.com/office/drawing/2014/main" id="{29EBED92-D919-42A5-BEEE-4947576E8372}"/>
              </a:ext>
            </a:extLst>
          </p:cNvPr>
          <p:cNvSpPr txBox="1"/>
          <p:nvPr/>
        </p:nvSpPr>
        <p:spPr>
          <a:xfrm>
            <a:off x="746718" y="4414038"/>
            <a:ext cx="3169181"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プリント時の自動強化が実現</a:t>
            </a:r>
            <a:endParaRPr kumimoji="1" lang="ja-JP" altLang="en-US" sz="1600" dirty="0">
              <a:latin typeface="+mn-ea"/>
            </a:endParaRPr>
          </a:p>
        </p:txBody>
      </p:sp>
      <p:sp>
        <p:nvSpPr>
          <p:cNvPr id="54" name="二等辺三角形 53">
            <a:extLst>
              <a:ext uri="{FF2B5EF4-FFF2-40B4-BE49-F238E27FC236}">
                <a16:creationId xmlns:a16="http://schemas.microsoft.com/office/drawing/2014/main" id="{716311DC-658F-4538-A118-B0BD77B424C7}"/>
              </a:ext>
            </a:extLst>
          </p:cNvPr>
          <p:cNvSpPr/>
          <p:nvPr/>
        </p:nvSpPr>
        <p:spPr>
          <a:xfrm rot="10800000">
            <a:off x="4062495" y="4200964"/>
            <a:ext cx="1014908" cy="17229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7" name="テキスト ボックス 36">
            <a:extLst>
              <a:ext uri="{FF2B5EF4-FFF2-40B4-BE49-F238E27FC236}">
                <a16:creationId xmlns:a16="http://schemas.microsoft.com/office/drawing/2014/main" id="{0B4E2A51-2D50-4538-BD11-0FA5A124FC48}"/>
              </a:ext>
            </a:extLst>
          </p:cNvPr>
          <p:cNvSpPr txBox="1"/>
          <p:nvPr/>
        </p:nvSpPr>
        <p:spPr>
          <a:xfrm>
            <a:off x="6217920" y="5344741"/>
            <a:ext cx="2302660" cy="584775"/>
          </a:xfrm>
          <a:prstGeom prst="rect">
            <a:avLst/>
          </a:prstGeom>
          <a:noFill/>
        </p:spPr>
        <p:txBody>
          <a:bodyPr wrap="square" rtlCol="0">
            <a:spAutoFit/>
          </a:bodyPr>
          <a:lstStyle/>
          <a:p>
            <a:r>
              <a:rPr kumimoji="1" lang="ja-JP" altLang="en-US" sz="1600" b="1" dirty="0">
                <a:solidFill>
                  <a:srgbClr val="FF0000"/>
                </a:solidFill>
                <a:latin typeface="+mn-ea"/>
              </a:rPr>
              <a:t>提案する強化手法の</a:t>
            </a:r>
            <a:endParaRPr kumimoji="1" lang="en-US" altLang="ja-JP" sz="1600" b="1" dirty="0">
              <a:solidFill>
                <a:srgbClr val="FF0000"/>
              </a:solidFill>
              <a:latin typeface="+mn-ea"/>
            </a:endParaRPr>
          </a:p>
          <a:p>
            <a:r>
              <a:rPr kumimoji="1" lang="ja-JP" altLang="en-US" sz="1600" b="1" dirty="0">
                <a:solidFill>
                  <a:srgbClr val="FF0000"/>
                </a:solidFill>
                <a:latin typeface="+mn-ea"/>
              </a:rPr>
              <a:t>実現性を示した．</a:t>
            </a:r>
            <a:endParaRPr kumimoji="1" lang="ja-JP" altLang="en-US" sz="1600" b="1" dirty="0">
              <a:latin typeface="+mn-ea"/>
            </a:endParaRPr>
          </a:p>
        </p:txBody>
      </p:sp>
      <p:pic>
        <p:nvPicPr>
          <p:cNvPr id="38" name="図 37">
            <a:extLst>
              <a:ext uri="{FF2B5EF4-FFF2-40B4-BE49-F238E27FC236}">
                <a16:creationId xmlns:a16="http://schemas.microsoft.com/office/drawing/2014/main" id="{E64D0BAC-A264-4070-AB87-BCFD3E3FE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65" y="4905716"/>
            <a:ext cx="4212077" cy="1498828"/>
          </a:xfrm>
          <a:prstGeom prst="rect">
            <a:avLst/>
          </a:prstGeom>
        </p:spPr>
      </p:pic>
      <p:pic>
        <p:nvPicPr>
          <p:cNvPr id="39" name="図 38">
            <a:extLst>
              <a:ext uri="{FF2B5EF4-FFF2-40B4-BE49-F238E27FC236}">
                <a16:creationId xmlns:a16="http://schemas.microsoft.com/office/drawing/2014/main" id="{557E977A-B81B-48A3-9620-EB70F0653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758" y="1730854"/>
            <a:ext cx="2774055" cy="2057060"/>
          </a:xfrm>
          <a:prstGeom prst="rect">
            <a:avLst/>
          </a:prstGeom>
        </p:spPr>
      </p:pic>
      <p:grpSp>
        <p:nvGrpSpPr>
          <p:cNvPr id="47" name="グループ化 46">
            <a:extLst>
              <a:ext uri="{FF2B5EF4-FFF2-40B4-BE49-F238E27FC236}">
                <a16:creationId xmlns:a16="http://schemas.microsoft.com/office/drawing/2014/main" id="{DF4F310E-C92B-4B41-B281-69EB3C5EBBD7}"/>
              </a:ext>
            </a:extLst>
          </p:cNvPr>
          <p:cNvGrpSpPr/>
          <p:nvPr/>
        </p:nvGrpSpPr>
        <p:grpSpPr>
          <a:xfrm>
            <a:off x="950026" y="1732605"/>
            <a:ext cx="3321287" cy="2022501"/>
            <a:chOff x="194224" y="838001"/>
            <a:chExt cx="4862696" cy="2961143"/>
          </a:xfrm>
        </p:grpSpPr>
        <p:sp>
          <p:nvSpPr>
            <p:cNvPr id="48" name="正方形/長方形 47">
              <a:extLst>
                <a:ext uri="{FF2B5EF4-FFF2-40B4-BE49-F238E27FC236}">
                  <a16:creationId xmlns:a16="http://schemas.microsoft.com/office/drawing/2014/main" id="{E2B4E710-5A3A-494A-AAE2-FC8770C540D1}"/>
                </a:ext>
              </a:extLst>
            </p:cNvPr>
            <p:cNvSpPr/>
            <p:nvPr/>
          </p:nvSpPr>
          <p:spPr>
            <a:xfrm>
              <a:off x="2826453" y="854712"/>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a:extLst>
                <a:ext uri="{FF2B5EF4-FFF2-40B4-BE49-F238E27FC236}">
                  <a16:creationId xmlns:a16="http://schemas.microsoft.com/office/drawing/2014/main" id="{9915501E-1A51-4414-9109-362DEFF9BDBA}"/>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53" name="図 52">
              <a:extLst>
                <a:ext uri="{FF2B5EF4-FFF2-40B4-BE49-F238E27FC236}">
                  <a16:creationId xmlns:a16="http://schemas.microsoft.com/office/drawing/2014/main" id="{A491B2A6-2445-4BDA-85E2-9C79BBF28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1219" y="1209379"/>
              <a:ext cx="2040575" cy="2589765"/>
            </a:xfrm>
            <a:prstGeom prst="rect">
              <a:avLst/>
            </a:prstGeom>
          </p:spPr>
        </p:pic>
        <p:pic>
          <p:nvPicPr>
            <p:cNvPr id="56" name="図 55">
              <a:extLst>
                <a:ext uri="{FF2B5EF4-FFF2-40B4-BE49-F238E27FC236}">
                  <a16:creationId xmlns:a16="http://schemas.microsoft.com/office/drawing/2014/main" id="{C49E9217-C9E6-45C7-A298-6DCDAF3D83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224" y="1209378"/>
              <a:ext cx="2292495" cy="2589765"/>
            </a:xfrm>
            <a:prstGeom prst="rect">
              <a:avLst/>
            </a:prstGeom>
          </p:spPr>
        </p:pic>
        <p:sp>
          <p:nvSpPr>
            <p:cNvPr id="57" name="テキスト ボックス 56">
              <a:extLst>
                <a:ext uri="{FF2B5EF4-FFF2-40B4-BE49-F238E27FC236}">
                  <a16:creationId xmlns:a16="http://schemas.microsoft.com/office/drawing/2014/main" id="{E4DC8C65-62EA-49F2-89F1-FA01EF902A18}"/>
                </a:ext>
              </a:extLst>
            </p:cNvPr>
            <p:cNvSpPr txBox="1"/>
            <p:nvPr/>
          </p:nvSpPr>
          <p:spPr>
            <a:xfrm flipH="1">
              <a:off x="413199" y="838001"/>
              <a:ext cx="1809673" cy="405554"/>
            </a:xfrm>
            <a:prstGeom prst="rect">
              <a:avLst/>
            </a:prstGeom>
            <a:noFill/>
          </p:spPr>
          <p:txBody>
            <a:bodyPr wrap="square" rtlCol="0">
              <a:spAutoFit/>
            </a:bodyPr>
            <a:lstStyle/>
            <a:p>
              <a:r>
                <a:rPr kumimoji="1" lang="en-US" altLang="ja-JP" sz="1200" dirty="0">
                  <a:solidFill>
                    <a:schemeClr val="bg1"/>
                  </a:solidFill>
                  <a:latin typeface="+mn-ea"/>
                </a:rPr>
                <a:t>CFRP</a:t>
              </a:r>
              <a:r>
                <a:rPr kumimoji="1" lang="ja-JP" altLang="en-US" sz="1200" dirty="0">
                  <a:solidFill>
                    <a:schemeClr val="bg1"/>
                  </a:solidFill>
                  <a:latin typeface="+mn-ea"/>
                </a:rPr>
                <a:t>落下装置</a:t>
              </a:r>
            </a:p>
          </p:txBody>
        </p:sp>
        <p:sp>
          <p:nvSpPr>
            <p:cNvPr id="58" name="テキスト ボックス 57">
              <a:extLst>
                <a:ext uri="{FF2B5EF4-FFF2-40B4-BE49-F238E27FC236}">
                  <a16:creationId xmlns:a16="http://schemas.microsoft.com/office/drawing/2014/main" id="{79B4E207-56D8-4962-9B9A-FDE81D7A1005}"/>
                </a:ext>
              </a:extLst>
            </p:cNvPr>
            <p:cNvSpPr txBox="1"/>
            <p:nvPr/>
          </p:nvSpPr>
          <p:spPr>
            <a:xfrm flipH="1">
              <a:off x="2873448" y="846916"/>
              <a:ext cx="2183472" cy="405554"/>
            </a:xfrm>
            <a:prstGeom prst="rect">
              <a:avLst/>
            </a:prstGeom>
            <a:noFill/>
          </p:spPr>
          <p:txBody>
            <a:bodyPr wrap="square" rtlCol="0">
              <a:spAutoFit/>
            </a:bodyPr>
            <a:lstStyle/>
            <a:p>
              <a:r>
                <a:rPr kumimoji="1" lang="ja-JP" altLang="en-US" sz="1200" dirty="0">
                  <a:solidFill>
                    <a:schemeClr val="bg1"/>
                  </a:solidFill>
                  <a:latin typeface="+mn-ea"/>
                </a:rPr>
                <a:t>チューブポンプ</a:t>
              </a:r>
            </a:p>
          </p:txBody>
        </p:sp>
      </p:grpSp>
      <p:sp>
        <p:nvSpPr>
          <p:cNvPr id="61" name="テキスト ボックス 60">
            <a:extLst>
              <a:ext uri="{FF2B5EF4-FFF2-40B4-BE49-F238E27FC236}">
                <a16:creationId xmlns:a16="http://schemas.microsoft.com/office/drawing/2014/main" id="{0BBDFCFC-8F37-4B26-954A-7216FC2A7117}"/>
              </a:ext>
            </a:extLst>
          </p:cNvPr>
          <p:cNvSpPr txBox="1"/>
          <p:nvPr/>
        </p:nvSpPr>
        <p:spPr>
          <a:xfrm>
            <a:off x="528637" y="836285"/>
            <a:ext cx="7851488" cy="338554"/>
          </a:xfrm>
          <a:prstGeom prst="rect">
            <a:avLst/>
          </a:prstGeom>
          <a:noFill/>
        </p:spPr>
        <p:txBody>
          <a:bodyPr wrap="square" rtlCol="0">
            <a:spAutoFit/>
          </a:bodyPr>
          <a:lstStyle/>
          <a:p>
            <a:r>
              <a:rPr kumimoji="1" lang="ja-JP" altLang="en-US" sz="1600" dirty="0">
                <a:latin typeface="+mn-ea"/>
              </a:rPr>
              <a:t>熱溶解積層法</a:t>
            </a:r>
            <a:r>
              <a:rPr kumimoji="1" lang="en-US" altLang="ja-JP" sz="1600" dirty="0">
                <a:latin typeface="+mn-ea"/>
              </a:rPr>
              <a:t>3D</a:t>
            </a:r>
            <a:r>
              <a:rPr kumimoji="1" lang="ja-JP" altLang="en-US" sz="1600" dirty="0">
                <a:latin typeface="+mn-ea"/>
              </a:rPr>
              <a:t>プリンターを改造し，提案する強化手法の自動化を実現させる．</a:t>
            </a:r>
            <a:endParaRPr kumimoji="1" lang="en-US" altLang="ja-JP" sz="1600" dirty="0">
              <a:latin typeface="+mn-ea"/>
            </a:endParaRPr>
          </a:p>
        </p:txBody>
      </p:sp>
      <p:cxnSp>
        <p:nvCxnSpPr>
          <p:cNvPr id="3" name="直線矢印コネクタ 2">
            <a:extLst>
              <a:ext uri="{FF2B5EF4-FFF2-40B4-BE49-F238E27FC236}">
                <a16:creationId xmlns:a16="http://schemas.microsoft.com/office/drawing/2014/main" id="{7BAEC443-0327-4461-AE9B-6D68BCFF4A58}"/>
              </a:ext>
            </a:extLst>
          </p:cNvPr>
          <p:cNvCxnSpPr/>
          <p:nvPr/>
        </p:nvCxnSpPr>
        <p:spPr>
          <a:xfrm>
            <a:off x="4271313" y="2814761"/>
            <a:ext cx="116383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73F716CB-80AB-48F5-9D3A-3AD2A2527E1D}"/>
              </a:ext>
            </a:extLst>
          </p:cNvPr>
          <p:cNvSpPr txBox="1"/>
          <p:nvPr/>
        </p:nvSpPr>
        <p:spPr>
          <a:xfrm>
            <a:off x="4157751" y="2353096"/>
            <a:ext cx="1320702" cy="461665"/>
          </a:xfrm>
          <a:prstGeom prst="rect">
            <a:avLst/>
          </a:prstGeom>
          <a:noFill/>
        </p:spPr>
        <p:txBody>
          <a:bodyPr wrap="square">
            <a:spAutoFit/>
          </a:bodyPr>
          <a:lstStyle/>
          <a:p>
            <a:r>
              <a:rPr kumimoji="1" lang="en-US" altLang="ja-JP" sz="1200" dirty="0">
                <a:latin typeface="+mn-ea"/>
              </a:rPr>
              <a:t>3D</a:t>
            </a:r>
            <a:r>
              <a:rPr kumimoji="1" lang="ja-JP" altLang="en-US" sz="1200" dirty="0">
                <a:latin typeface="+mn-ea"/>
              </a:rPr>
              <a:t>プリンターへ組み込む</a:t>
            </a:r>
            <a:endParaRPr lang="ja-JP" altLang="en-US" sz="1200" dirty="0"/>
          </a:p>
        </p:txBody>
      </p:sp>
      <p:cxnSp>
        <p:nvCxnSpPr>
          <p:cNvPr id="27" name="直線矢印コネクタ 26">
            <a:extLst>
              <a:ext uri="{FF2B5EF4-FFF2-40B4-BE49-F238E27FC236}">
                <a16:creationId xmlns:a16="http://schemas.microsoft.com/office/drawing/2014/main" id="{BE298675-A3ED-4259-BB6D-E5CB3590F015}"/>
              </a:ext>
            </a:extLst>
          </p:cNvPr>
          <p:cNvCxnSpPr/>
          <p:nvPr/>
        </p:nvCxnSpPr>
        <p:spPr>
          <a:xfrm>
            <a:off x="5521758" y="5644053"/>
            <a:ext cx="59723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1822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C90BB1C-533E-4AAB-B414-160A14A9716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 name="タイトル 1">
            <a:extLst>
              <a:ext uri="{FF2B5EF4-FFF2-40B4-BE49-F238E27FC236}">
                <a16:creationId xmlns:a16="http://schemas.microsoft.com/office/drawing/2014/main" id="{85D3806D-F943-41B4-A484-AC978F04932D}"/>
              </a:ext>
            </a:extLst>
          </p:cNvPr>
          <p:cNvSpPr txBox="1">
            <a:spLocks/>
          </p:cNvSpPr>
          <p:nvPr/>
        </p:nvSpPr>
        <p:spPr>
          <a:xfrm>
            <a:off x="267593" y="46403"/>
            <a:ext cx="7352407" cy="593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自動埋め込みの動画</a:t>
            </a:r>
          </a:p>
        </p:txBody>
      </p:sp>
      <p:pic>
        <p:nvPicPr>
          <p:cNvPr id="5" name="動画_Trim">
            <a:hlinkClick r:id="" action="ppaction://media"/>
            <a:extLst>
              <a:ext uri="{FF2B5EF4-FFF2-40B4-BE49-F238E27FC236}">
                <a16:creationId xmlns:a16="http://schemas.microsoft.com/office/drawing/2014/main" id="{EB2AA417-4027-4989-8A22-71F4320B9D77}"/>
              </a:ext>
            </a:extLst>
          </p:cNvPr>
          <p:cNvPicPr>
            <a:picLocks noChangeAspect="1"/>
          </p:cNvPicPr>
          <p:nvPr>
            <a:videoFile r:link="rId1"/>
            <p:extLst>
              <p:ext uri="{DAA4B4D4-6D71-4841-9C94-3DE7FCFB9230}">
                <p14:media xmlns:p14="http://schemas.microsoft.com/office/powerpoint/2010/main" r:embed="rId2">
                  <p14:trim st="1963" end="1194.9583"/>
                </p14:media>
              </p:ext>
            </p:extLst>
          </p:nvPr>
        </p:nvPicPr>
        <p:blipFill rotWithShape="1">
          <a:blip r:embed="rId4"/>
          <a:srcRect l="26234" t="11615" r="4658" b="2322"/>
          <a:stretch/>
        </p:blipFill>
        <p:spPr>
          <a:xfrm>
            <a:off x="1285874" y="1340191"/>
            <a:ext cx="6572250" cy="4610984"/>
          </a:xfrm>
          <a:prstGeom prst="rect">
            <a:avLst/>
          </a:prstGeom>
        </p:spPr>
      </p:pic>
    </p:spTree>
    <p:extLst>
      <p:ext uri="{BB962C8B-B14F-4D97-AF65-F5344CB8AC3E}">
        <p14:creationId xmlns:p14="http://schemas.microsoft.com/office/powerpoint/2010/main" val="345995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C90BB1C-533E-4AAB-B414-160A14A9716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 name="タイトル 1">
            <a:extLst>
              <a:ext uri="{FF2B5EF4-FFF2-40B4-BE49-F238E27FC236}">
                <a16:creationId xmlns:a16="http://schemas.microsoft.com/office/drawing/2014/main" id="{85D3806D-F943-41B4-A484-AC978F04932D}"/>
              </a:ext>
            </a:extLst>
          </p:cNvPr>
          <p:cNvSpPr txBox="1">
            <a:spLocks/>
          </p:cNvSpPr>
          <p:nvPr/>
        </p:nvSpPr>
        <p:spPr>
          <a:xfrm>
            <a:off x="267593" y="46403"/>
            <a:ext cx="8717381" cy="593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未解決な課題点</a:t>
            </a:r>
            <a:endParaRPr lang="ja-JP" altLang="en-US" sz="2400" dirty="0">
              <a:solidFill>
                <a:schemeClr val="bg1"/>
              </a:solidFill>
              <a:latin typeface="+mn-ea"/>
              <a:ea typeface="+mn-ea"/>
            </a:endParaRPr>
          </a:p>
        </p:txBody>
      </p:sp>
      <p:sp>
        <p:nvSpPr>
          <p:cNvPr id="2" name="テキスト ボックス 1">
            <a:extLst>
              <a:ext uri="{FF2B5EF4-FFF2-40B4-BE49-F238E27FC236}">
                <a16:creationId xmlns:a16="http://schemas.microsoft.com/office/drawing/2014/main" id="{1ED68CA9-D8DA-4398-B625-B796951C0D83}"/>
              </a:ext>
            </a:extLst>
          </p:cNvPr>
          <p:cNvSpPr txBox="1"/>
          <p:nvPr/>
        </p:nvSpPr>
        <p:spPr>
          <a:xfrm>
            <a:off x="572494" y="1131159"/>
            <a:ext cx="7824084" cy="535531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latin typeface="+mn-ea"/>
              </a:rPr>
              <a:t>CFRP</a:t>
            </a:r>
            <a:r>
              <a:rPr kumimoji="1" lang="ja-JP" altLang="en-US" dirty="0">
                <a:latin typeface="+mn-ea"/>
              </a:rPr>
              <a:t>を落下させる装置は長さ</a:t>
            </a:r>
            <a:r>
              <a:rPr kumimoji="1" lang="en-US" altLang="ja-JP" dirty="0">
                <a:latin typeface="+mn-ea"/>
              </a:rPr>
              <a:t>30mm</a:t>
            </a:r>
            <a:r>
              <a:rPr kumimoji="1" lang="ja-JP" altLang="en-US" dirty="0">
                <a:latin typeface="+mn-ea"/>
              </a:rPr>
              <a:t>の</a:t>
            </a:r>
            <a:r>
              <a:rPr kumimoji="1" lang="en-US" altLang="ja-JP" dirty="0">
                <a:latin typeface="+mn-ea"/>
              </a:rPr>
              <a:t>CFRP</a:t>
            </a:r>
            <a:r>
              <a:rPr kumimoji="1" lang="ja-JP" altLang="en-US" dirty="0">
                <a:latin typeface="+mn-ea"/>
              </a:rPr>
              <a:t>棒にしか対応していない．</a:t>
            </a:r>
            <a:endParaRPr kumimoji="1" lang="en-US" altLang="ja-JP" dirty="0">
              <a:latin typeface="+mn-ea"/>
            </a:endParaRPr>
          </a:p>
          <a:p>
            <a:endParaRPr kumimoji="1" lang="en-US" altLang="ja-JP" dirty="0">
              <a:latin typeface="+mn-ea"/>
            </a:endParaRPr>
          </a:p>
          <a:p>
            <a:pPr marL="285750" indent="-285750">
              <a:buFont typeface="Arial" panose="020B0604020202020204" pitchFamily="34" charset="0"/>
              <a:buChar char="•"/>
            </a:pPr>
            <a:r>
              <a:rPr kumimoji="1" lang="ja-JP" altLang="en-US" dirty="0">
                <a:latin typeface="+mn-ea"/>
              </a:rPr>
              <a:t>エポキシ樹脂の注入量が不正確．</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エポキシ樹脂の硬化による粘度の変化によってチューブポンプの必要な回転量が変わってしまう．</a:t>
            </a:r>
            <a:endParaRPr kumimoji="1" lang="en-US" altLang="ja-JP" dirty="0">
              <a:latin typeface="+mn-ea"/>
            </a:endParaRPr>
          </a:p>
          <a:p>
            <a:pPr marL="742950" lvl="1" indent="-285750">
              <a:buFont typeface="Wingdings" panose="05000000000000000000" pitchFamily="2" charset="2"/>
              <a:buChar char="Ø"/>
            </a:pPr>
            <a:endParaRPr kumimoji="1" lang="en-US" altLang="ja-JP" dirty="0">
              <a:latin typeface="+mn-ea"/>
            </a:endParaRPr>
          </a:p>
          <a:p>
            <a:pPr marL="285750" indent="-285750">
              <a:buFont typeface="Arial" panose="020B0604020202020204" pitchFamily="34" charset="0"/>
              <a:buChar char="•"/>
            </a:pPr>
            <a:r>
              <a:rPr kumimoji="1" lang="ja-JP" altLang="en-US" dirty="0">
                <a:latin typeface="+mn-ea"/>
              </a:rPr>
              <a:t>エポキシ樹脂の最適な粘度がわからない．</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粘度が高すぎると穴の下までエポキシ樹脂が届かない．</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反対に粘度が低すぎると重ね継手を用いる際に</a:t>
            </a:r>
            <a:r>
              <a:rPr kumimoji="1" lang="en-US" altLang="ja-JP" dirty="0">
                <a:latin typeface="+mn-ea"/>
              </a:rPr>
              <a:t>2</a:t>
            </a:r>
            <a:r>
              <a:rPr kumimoji="1" lang="ja-JP" altLang="en-US" dirty="0">
                <a:latin typeface="+mn-ea"/>
              </a:rPr>
              <a:t>本目以降が沈んでしまう可能性がある．</a:t>
            </a:r>
            <a:endParaRPr kumimoji="1" lang="en-US" altLang="ja-JP" dirty="0">
              <a:latin typeface="+mn-ea"/>
            </a:endParaRPr>
          </a:p>
          <a:p>
            <a:pPr marL="285750" indent="-285750">
              <a:buFont typeface="Arial" panose="020B0604020202020204" pitchFamily="34" charset="0"/>
              <a:buChar char="•"/>
            </a:pPr>
            <a:endParaRPr kumimoji="1" lang="en-US" altLang="ja-JP" dirty="0">
              <a:latin typeface="+mn-ea"/>
            </a:endParaRPr>
          </a:p>
          <a:p>
            <a:pPr marL="285750" indent="-285750">
              <a:buFont typeface="Arial" panose="020B0604020202020204" pitchFamily="34" charset="0"/>
              <a:buChar char="•"/>
            </a:pPr>
            <a:r>
              <a:rPr kumimoji="1" lang="ja-JP" altLang="en-US" dirty="0">
                <a:latin typeface="+mn-ea"/>
              </a:rPr>
              <a:t>エポキシ樹脂が硬化してしまう．</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現状は冷蔵</a:t>
            </a:r>
            <a:r>
              <a:rPr kumimoji="1" lang="en-US" altLang="ja-JP" dirty="0">
                <a:latin typeface="+mn-ea"/>
              </a:rPr>
              <a:t>box</a:t>
            </a:r>
            <a:r>
              <a:rPr kumimoji="1" lang="ja-JP" altLang="en-US" dirty="0">
                <a:latin typeface="+mn-ea"/>
              </a:rPr>
              <a:t>を設け，エポキシ樹脂の硬化速度を遅らせているが，より長い時間のプリントを想定するとまだ課題点．</a:t>
            </a:r>
            <a:endParaRPr kumimoji="1" lang="en-US" altLang="ja-JP" dirty="0">
              <a:latin typeface="+mn-ea"/>
            </a:endParaRPr>
          </a:p>
          <a:p>
            <a:pPr marL="285750" indent="-285750">
              <a:buFont typeface="Arial" panose="020B0604020202020204" pitchFamily="34" charset="0"/>
              <a:buChar char="•"/>
            </a:pPr>
            <a:endParaRPr kumimoji="1" lang="en-US" altLang="ja-JP" dirty="0">
              <a:latin typeface="+mn-ea"/>
            </a:endParaRPr>
          </a:p>
          <a:p>
            <a:pPr marL="285750" indent="-285750">
              <a:buFont typeface="Arial" panose="020B0604020202020204" pitchFamily="34" charset="0"/>
              <a:buChar char="•"/>
            </a:pPr>
            <a:r>
              <a:rPr kumimoji="1" lang="ja-JP" altLang="en-US" dirty="0">
                <a:latin typeface="+mn-ea"/>
              </a:rPr>
              <a:t>エポキシ樹脂が硬化する際に収縮してしまう．</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エポキシ樹脂の硬化収縮率は</a:t>
            </a:r>
            <a:r>
              <a:rPr kumimoji="1" lang="en-US" altLang="ja-JP" dirty="0">
                <a:latin typeface="+mn-ea"/>
              </a:rPr>
              <a:t>4-5%</a:t>
            </a:r>
            <a:r>
              <a:rPr kumimoji="1" lang="ja-JP" altLang="en-US" dirty="0">
                <a:latin typeface="+mn-ea"/>
              </a:rPr>
              <a:t>程度であるため，注入後硬化すると上部に空洞ができてしまう．</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重ね継手も難しくなる可能性がある．</a:t>
            </a:r>
          </a:p>
        </p:txBody>
      </p:sp>
    </p:spTree>
    <p:extLst>
      <p:ext uri="{BB962C8B-B14F-4D97-AF65-F5344CB8AC3E}">
        <p14:creationId xmlns:p14="http://schemas.microsoft.com/office/powerpoint/2010/main" val="106764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241DD1-2957-42C7-8595-BB2A16955130}"/>
              </a:ext>
            </a:extLst>
          </p:cNvPr>
          <p:cNvSpPr txBox="1"/>
          <p:nvPr/>
        </p:nvSpPr>
        <p:spPr>
          <a:xfrm>
            <a:off x="885440" y="1746712"/>
            <a:ext cx="7654261" cy="3364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研究背景・目的</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強化手法の提案</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自動強化実現に向けた</a:t>
            </a:r>
            <a:r>
              <a:rPr kumimoji="1" lang="en-US" altLang="ja-JP" sz="2400" dirty="0">
                <a:solidFill>
                  <a:schemeClr val="bg2">
                    <a:lumMod val="90000"/>
                  </a:schemeClr>
                </a:solidFill>
                <a:latin typeface="+mn-ea"/>
              </a:rPr>
              <a:t>FDM</a:t>
            </a:r>
            <a:r>
              <a:rPr kumimoji="1" lang="ja-JP" altLang="en-US" sz="2400" dirty="0">
                <a:solidFill>
                  <a:schemeClr val="bg2">
                    <a:lumMod val="90000"/>
                  </a:schemeClr>
                </a:solidFill>
                <a:latin typeface="+mn-ea"/>
              </a:rPr>
              <a:t>法</a:t>
            </a:r>
            <a:r>
              <a:rPr kumimoji="1" lang="en-US" altLang="ja-JP" sz="2400" dirty="0">
                <a:solidFill>
                  <a:schemeClr val="bg2">
                    <a:lumMod val="90000"/>
                  </a:schemeClr>
                </a:solidFill>
                <a:latin typeface="+mn-ea"/>
              </a:rPr>
              <a:t>3D</a:t>
            </a:r>
            <a:r>
              <a:rPr kumimoji="1" lang="ja-JP" altLang="en-US" sz="2400" dirty="0">
                <a:solidFill>
                  <a:schemeClr val="bg2">
                    <a:lumMod val="90000"/>
                  </a:schemeClr>
                </a:solidFill>
                <a:latin typeface="+mn-ea"/>
              </a:rPr>
              <a:t>プリンターの改造</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b="1" dirty="0">
                <a:latin typeface="+mn-ea"/>
              </a:rPr>
              <a:t>手動強化試験片の強度評価</a:t>
            </a:r>
            <a:endParaRPr kumimoji="1" lang="en-US" altLang="ja-JP" sz="2400" b="1" dirty="0">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重ね継手の影響</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自動強化試験片の強度評価</a:t>
            </a:r>
            <a:endParaRPr kumimoji="1" lang="en-US" altLang="ja-JP" sz="2400" dirty="0">
              <a:solidFill>
                <a:schemeClr val="bg2">
                  <a:lumMod val="90000"/>
                </a:schemeClr>
              </a:solidFill>
              <a:latin typeface="+mn-ea"/>
            </a:endParaRPr>
          </a:p>
        </p:txBody>
      </p:sp>
    </p:spTree>
    <p:extLst>
      <p:ext uri="{BB962C8B-B14F-4D97-AF65-F5344CB8AC3E}">
        <p14:creationId xmlns:p14="http://schemas.microsoft.com/office/powerpoint/2010/main" val="539767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70CB84C8-1C12-47F0-A2BB-225AAAD782A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ABF8A263-C9B5-40D0-9E81-720191D88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995" y="1810845"/>
            <a:ext cx="4537597" cy="3712055"/>
          </a:xfrm>
          <a:prstGeom prst="rect">
            <a:avLst/>
          </a:prstGeom>
        </p:spPr>
      </p:pic>
      <p:sp>
        <p:nvSpPr>
          <p:cNvPr id="88" name="コンテンツ プレースホルダー 9">
            <a:extLst>
              <a:ext uri="{FF2B5EF4-FFF2-40B4-BE49-F238E27FC236}">
                <a16:creationId xmlns:a16="http://schemas.microsoft.com/office/drawing/2014/main" id="{62246D8C-A9EE-4ABF-AF12-052DB9DC2D31}"/>
              </a:ext>
            </a:extLst>
          </p:cNvPr>
          <p:cNvSpPr txBox="1">
            <a:spLocks/>
          </p:cNvSpPr>
          <p:nvPr/>
        </p:nvSpPr>
        <p:spPr>
          <a:xfrm>
            <a:off x="52947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89" name="グループ化 88">
            <a:extLst>
              <a:ext uri="{FF2B5EF4-FFF2-40B4-BE49-F238E27FC236}">
                <a16:creationId xmlns:a16="http://schemas.microsoft.com/office/drawing/2014/main" id="{9A6EFAD6-5887-4124-9040-232C1CC4169A}"/>
              </a:ext>
            </a:extLst>
          </p:cNvPr>
          <p:cNvGrpSpPr/>
          <p:nvPr/>
        </p:nvGrpSpPr>
        <p:grpSpPr>
          <a:xfrm>
            <a:off x="3557024" y="1340952"/>
            <a:ext cx="5120087" cy="435761"/>
            <a:chOff x="360060" y="3075275"/>
            <a:chExt cx="4499884" cy="435761"/>
          </a:xfrm>
        </p:grpSpPr>
        <p:sp>
          <p:nvSpPr>
            <p:cNvPr id="92" name="四角形: 角を丸くする 91">
              <a:extLst>
                <a:ext uri="{FF2B5EF4-FFF2-40B4-BE49-F238E27FC236}">
                  <a16:creationId xmlns:a16="http://schemas.microsoft.com/office/drawing/2014/main" id="{98D79696-4E14-4383-8C84-3E093C1F2154}"/>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5" name="テキスト ボックス 94">
              <a:extLst>
                <a:ext uri="{FF2B5EF4-FFF2-40B4-BE49-F238E27FC236}">
                  <a16:creationId xmlns:a16="http://schemas.microsoft.com/office/drawing/2014/main" id="{06AD9507-4583-4849-BEEC-3CDA96D561CD}"/>
                </a:ext>
              </a:extLst>
            </p:cNvPr>
            <p:cNvSpPr txBox="1"/>
            <p:nvPr/>
          </p:nvSpPr>
          <p:spPr>
            <a:xfrm flipH="1">
              <a:off x="473045" y="3129827"/>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p>
          </p:txBody>
        </p:sp>
      </p:grpSp>
      <p:grpSp>
        <p:nvGrpSpPr>
          <p:cNvPr id="96" name="グループ化 95">
            <a:extLst>
              <a:ext uri="{FF2B5EF4-FFF2-40B4-BE49-F238E27FC236}">
                <a16:creationId xmlns:a16="http://schemas.microsoft.com/office/drawing/2014/main" id="{7473DA10-B3A8-4C7C-BE66-84037F45D446}"/>
              </a:ext>
            </a:extLst>
          </p:cNvPr>
          <p:cNvGrpSpPr/>
          <p:nvPr/>
        </p:nvGrpSpPr>
        <p:grpSpPr>
          <a:xfrm>
            <a:off x="529477" y="1340951"/>
            <a:ext cx="2727047" cy="435761"/>
            <a:chOff x="360060" y="3075275"/>
            <a:chExt cx="4499884" cy="435761"/>
          </a:xfrm>
        </p:grpSpPr>
        <p:sp>
          <p:nvSpPr>
            <p:cNvPr id="98" name="四角形: 角を丸くする 97">
              <a:extLst>
                <a:ext uri="{FF2B5EF4-FFF2-40B4-BE49-F238E27FC236}">
                  <a16:creationId xmlns:a16="http://schemas.microsoft.com/office/drawing/2014/main" id="{44B5E2FE-AC8A-4F2C-8C71-96720559B84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99" name="テキスト ボックス 98">
              <a:extLst>
                <a:ext uri="{FF2B5EF4-FFF2-40B4-BE49-F238E27FC236}">
                  <a16:creationId xmlns:a16="http://schemas.microsoft.com/office/drawing/2014/main" id="{BE0FB3C7-45CF-4518-942A-50A68898A205}"/>
                </a:ext>
              </a:extLst>
            </p:cNvPr>
            <p:cNvSpPr txBox="1"/>
            <p:nvPr/>
          </p:nvSpPr>
          <p:spPr>
            <a:xfrm flipH="1">
              <a:off x="56943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非強化試験片</a:t>
              </a:r>
              <a:endParaRPr kumimoji="1" lang="en-US" altLang="ja-JP" sz="1600" b="1" dirty="0">
                <a:solidFill>
                  <a:schemeClr val="bg1"/>
                </a:solidFill>
                <a:latin typeface="+mn-ea"/>
              </a:endParaRPr>
            </a:p>
          </p:txBody>
        </p:sp>
      </p:grpSp>
      <p:pic>
        <p:nvPicPr>
          <p:cNvPr id="12" name="図 11">
            <a:extLst>
              <a:ext uri="{FF2B5EF4-FFF2-40B4-BE49-F238E27FC236}">
                <a16:creationId xmlns:a16="http://schemas.microsoft.com/office/drawing/2014/main" id="{0EA61FE9-F9FF-44CF-987D-001D5A894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98" y="1968448"/>
            <a:ext cx="2453535" cy="3573502"/>
          </a:xfrm>
          <a:prstGeom prst="rect">
            <a:avLst/>
          </a:prstGeom>
        </p:spPr>
      </p:pic>
      <p:sp>
        <p:nvSpPr>
          <p:cNvPr id="15" name="コンテンツ プレースホルダー 9">
            <a:extLst>
              <a:ext uri="{FF2B5EF4-FFF2-40B4-BE49-F238E27FC236}">
                <a16:creationId xmlns:a16="http://schemas.microsoft.com/office/drawing/2014/main" id="{9938A24E-37E8-405F-894F-074049CFADA4}"/>
              </a:ext>
            </a:extLst>
          </p:cNvPr>
          <p:cNvSpPr txBox="1">
            <a:spLocks/>
          </p:cNvSpPr>
          <p:nvPr/>
        </p:nvSpPr>
        <p:spPr>
          <a:xfrm>
            <a:off x="769598" y="5614462"/>
            <a:ext cx="2453535"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充填率</a:t>
            </a:r>
            <a:r>
              <a:rPr lang="en-US" altLang="ja-JP" sz="1600" dirty="0">
                <a:latin typeface="+mn-ea"/>
              </a:rPr>
              <a:t>100%</a:t>
            </a:r>
            <a:r>
              <a:rPr lang="ja-JP" altLang="en-US" sz="1600" dirty="0">
                <a:latin typeface="+mn-ea"/>
              </a:rPr>
              <a:t>で縦方向に</a:t>
            </a:r>
            <a:r>
              <a:rPr lang="en-US" altLang="ja-JP" sz="1600" dirty="0">
                <a:latin typeface="+mn-ea"/>
              </a:rPr>
              <a:t>3D</a:t>
            </a:r>
            <a:r>
              <a:rPr lang="ja-JP" altLang="en-US" sz="1600" dirty="0">
                <a:latin typeface="+mn-ea"/>
              </a:rPr>
              <a:t>プリント</a:t>
            </a:r>
            <a:endParaRPr lang="en-US" altLang="ja-JP" sz="1600" dirty="0">
              <a:latin typeface="+mn-ea"/>
            </a:endParaRPr>
          </a:p>
        </p:txBody>
      </p:sp>
      <p:sp>
        <p:nvSpPr>
          <p:cNvPr id="39" name="テキスト ボックス 38">
            <a:extLst>
              <a:ext uri="{FF2B5EF4-FFF2-40B4-BE49-F238E27FC236}">
                <a16:creationId xmlns:a16="http://schemas.microsoft.com/office/drawing/2014/main" id="{97E970DF-D941-4343-9F4D-E22AE6EA5E0B}"/>
              </a:ext>
            </a:extLst>
          </p:cNvPr>
          <p:cNvSpPr txBox="1"/>
          <p:nvPr/>
        </p:nvSpPr>
        <p:spPr>
          <a:xfrm>
            <a:off x="4066218" y="5614462"/>
            <a:ext cx="4464508" cy="877163"/>
          </a:xfrm>
          <a:prstGeom prst="rect">
            <a:avLst/>
          </a:prstGeom>
          <a:noFill/>
        </p:spPr>
        <p:txBody>
          <a:bodyPr wrap="square" rtlCol="0">
            <a:spAutoFit/>
          </a:bodyPr>
          <a:lstStyle/>
          <a:p>
            <a:r>
              <a:rPr lang="en-US" altLang="ja-JP" sz="1600" dirty="0">
                <a:latin typeface="+mn-ea"/>
              </a:rPr>
              <a:t>CFRP</a:t>
            </a:r>
            <a:r>
              <a:rPr lang="ja-JP" altLang="en-US" sz="1600" dirty="0">
                <a:latin typeface="+mn-ea"/>
              </a:rPr>
              <a:t>フィラメントを</a:t>
            </a:r>
            <a:r>
              <a:rPr lang="en-US" altLang="ja-JP" sz="1600" dirty="0">
                <a:latin typeface="+mn-ea"/>
              </a:rPr>
              <a:t>0</a:t>
            </a:r>
            <a:r>
              <a:rPr lang="ja-JP" altLang="en-US" sz="1600" dirty="0">
                <a:latin typeface="+mn-ea"/>
              </a:rPr>
              <a:t>～</a:t>
            </a:r>
            <a:r>
              <a:rPr lang="en-US" altLang="ja-JP" sz="1600" dirty="0">
                <a:latin typeface="+mn-ea"/>
              </a:rPr>
              <a:t>62</a:t>
            </a:r>
            <a:r>
              <a:rPr lang="ja-JP" altLang="en-US" sz="1600" dirty="0">
                <a:latin typeface="+mn-ea"/>
              </a:rPr>
              <a:t>本まで，本数を</a:t>
            </a:r>
            <a:endParaRPr lang="en-US" altLang="ja-JP" sz="1600" dirty="0">
              <a:latin typeface="+mn-ea"/>
            </a:endParaRPr>
          </a:p>
          <a:p>
            <a:r>
              <a:rPr lang="ja-JP" altLang="en-US" sz="1600" dirty="0">
                <a:latin typeface="+mn-ea"/>
              </a:rPr>
              <a:t>変えて埋め込み，計</a:t>
            </a:r>
            <a:r>
              <a:rPr lang="en-US" altLang="ja-JP" sz="1600" dirty="0">
                <a:latin typeface="+mn-ea"/>
              </a:rPr>
              <a:t>8</a:t>
            </a:r>
            <a:r>
              <a:rPr lang="ja-JP" altLang="en-US" sz="1600" dirty="0">
                <a:latin typeface="+mn-ea"/>
              </a:rPr>
              <a:t>種類作製．</a:t>
            </a:r>
            <a:endParaRPr kumimoji="1" lang="en-US" altLang="ja-JP" dirty="0">
              <a:latin typeface="+mn-ea"/>
            </a:endParaRPr>
          </a:p>
          <a:p>
            <a:endParaRPr kumimoji="1" lang="en-US" altLang="ja-JP" sz="700" dirty="0">
              <a:latin typeface="+mn-ea"/>
            </a:endParaRPr>
          </a:p>
          <a:p>
            <a:r>
              <a:rPr kumimoji="1" lang="en-US" altLang="ja-JP" sz="1200" dirty="0">
                <a:latin typeface="+mn-ea"/>
              </a:rPr>
              <a:t>* CFRP</a:t>
            </a:r>
            <a:r>
              <a:rPr kumimoji="1" lang="ja-JP" altLang="en-US" sz="1200" dirty="0">
                <a:latin typeface="+mn-ea"/>
              </a:rPr>
              <a:t>フィラメント：</a:t>
            </a:r>
            <a:r>
              <a:rPr kumimoji="1" lang="en-US" altLang="ja-JP" sz="1200" dirty="0">
                <a:latin typeface="+mn-ea"/>
              </a:rPr>
              <a:t>φ=0.37mm</a:t>
            </a:r>
            <a:r>
              <a:rPr kumimoji="1" lang="ja-JP" altLang="en-US" sz="1200" dirty="0">
                <a:latin typeface="+mn-ea"/>
              </a:rPr>
              <a:t>の</a:t>
            </a:r>
            <a:r>
              <a:rPr kumimoji="1" lang="en-US" altLang="ja-JP" sz="1200" dirty="0">
                <a:latin typeface="+mn-ea"/>
              </a:rPr>
              <a:t>CFRP</a:t>
            </a:r>
            <a:r>
              <a:rPr kumimoji="1" lang="ja-JP" altLang="en-US" sz="1200" dirty="0">
                <a:latin typeface="+mn-ea"/>
              </a:rPr>
              <a:t>．</a:t>
            </a:r>
            <a:endParaRPr kumimoji="1" lang="en-US" altLang="ja-JP" sz="1400" dirty="0">
              <a:latin typeface="+mn-ea"/>
            </a:endParaRPr>
          </a:p>
        </p:txBody>
      </p:sp>
      <p:sp>
        <p:nvSpPr>
          <p:cNvPr id="18" name="タイトル 1">
            <a:extLst>
              <a:ext uri="{FF2B5EF4-FFF2-40B4-BE49-F238E27FC236}">
                <a16:creationId xmlns:a16="http://schemas.microsoft.com/office/drawing/2014/main" id="{F9A8887A-B913-4EC1-A5B6-3C6D2C1986F8}"/>
              </a:ext>
            </a:extLst>
          </p:cNvPr>
          <p:cNvSpPr txBox="1">
            <a:spLocks/>
          </p:cNvSpPr>
          <p:nvPr/>
        </p:nvSpPr>
        <p:spPr>
          <a:xfrm>
            <a:off x="253351" y="62305"/>
            <a:ext cx="7918839"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｜試験片の作製</a:t>
            </a:r>
          </a:p>
        </p:txBody>
      </p:sp>
    </p:spTree>
    <p:extLst>
      <p:ext uri="{BB962C8B-B14F-4D97-AF65-F5344CB8AC3E}">
        <p14:creationId xmlns:p14="http://schemas.microsoft.com/office/powerpoint/2010/main" val="3952427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F2BBC4A4-B8A9-4AB6-A977-4960A062AC7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2050" name="Picture 2" descr="自動生成された代替テキスト: &#10;&#10;">
            <a:extLst>
              <a:ext uri="{FF2B5EF4-FFF2-40B4-BE49-F238E27FC236}">
                <a16:creationId xmlns:a16="http://schemas.microsoft.com/office/drawing/2014/main" id="{60CE952C-490D-43CD-934C-60C49DE4D1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21" b="4352"/>
          <a:stretch/>
        </p:blipFill>
        <p:spPr bwMode="auto">
          <a:xfrm>
            <a:off x="6350530" y="3338506"/>
            <a:ext cx="2275114" cy="296142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605D7E0-4114-4BEE-8DCC-D60D002C9E6C}"/>
              </a:ext>
            </a:extLst>
          </p:cNvPr>
          <p:cNvSpPr txBox="1"/>
          <p:nvPr/>
        </p:nvSpPr>
        <p:spPr>
          <a:xfrm>
            <a:off x="6350530" y="6299927"/>
            <a:ext cx="2064989" cy="261610"/>
          </a:xfrm>
          <a:prstGeom prst="rect">
            <a:avLst/>
          </a:prstGeom>
          <a:noFill/>
        </p:spPr>
        <p:txBody>
          <a:bodyPr wrap="none" rtlCol="0">
            <a:spAutoFit/>
          </a:bodyPr>
          <a:lstStyle/>
          <a:p>
            <a:r>
              <a:rPr lang="ja-JP" altLang="en-US" sz="1100" dirty="0">
                <a:latin typeface="+mn-ea"/>
                <a:cs typeface="Times New Roman" panose="02020603050405020304" pitchFamily="18" charset="0"/>
              </a:rPr>
              <a:t>引張試験機｜</a:t>
            </a:r>
            <a:r>
              <a:rPr lang="en-US" altLang="ja-JP" sz="1100" dirty="0">
                <a:latin typeface="+mn-ea"/>
                <a:cs typeface="Times New Roman" panose="02020603050405020304" pitchFamily="18" charset="0"/>
              </a:rPr>
              <a:t>SHIMAZU AG-X</a:t>
            </a:r>
            <a:endParaRPr kumimoji="1" lang="ja-JP" altLang="en-US" sz="1100" dirty="0"/>
          </a:p>
        </p:txBody>
      </p:sp>
      <p:sp>
        <p:nvSpPr>
          <p:cNvPr id="8" name="四角形: 角を丸くする 7">
            <a:extLst>
              <a:ext uri="{FF2B5EF4-FFF2-40B4-BE49-F238E27FC236}">
                <a16:creationId xmlns:a16="http://schemas.microsoft.com/office/drawing/2014/main" id="{6B6B1777-C894-456B-858B-215C2C86290A}"/>
              </a:ext>
            </a:extLst>
          </p:cNvPr>
          <p:cNvSpPr/>
          <p:nvPr/>
        </p:nvSpPr>
        <p:spPr>
          <a:xfrm>
            <a:off x="323098" y="3184801"/>
            <a:ext cx="5753851"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4" name="正方形/長方形 3">
            <a:extLst>
              <a:ext uri="{FF2B5EF4-FFF2-40B4-BE49-F238E27FC236}">
                <a16:creationId xmlns:a16="http://schemas.microsoft.com/office/drawing/2014/main" id="{2B276581-A6E7-4A28-A92E-44ADCD845C66}"/>
              </a:ext>
            </a:extLst>
          </p:cNvPr>
          <p:cNvSpPr/>
          <p:nvPr/>
        </p:nvSpPr>
        <p:spPr>
          <a:xfrm>
            <a:off x="428970" y="3255293"/>
            <a:ext cx="2236510" cy="338554"/>
          </a:xfrm>
          <a:prstGeom prst="rect">
            <a:avLst/>
          </a:prstGeom>
        </p:spPr>
        <p:txBody>
          <a:bodyPr wrap="none">
            <a:spAutoFit/>
          </a:bodyPr>
          <a:lstStyle/>
          <a:p>
            <a:r>
              <a:rPr kumimoji="1" lang="ja-JP" altLang="en-US" sz="1600" b="1" dirty="0">
                <a:solidFill>
                  <a:schemeClr val="bg1"/>
                </a:solidFill>
                <a:latin typeface="+mn-ea"/>
              </a:rPr>
              <a:t>引張試験機・試験条件</a:t>
            </a:r>
          </a:p>
        </p:txBody>
      </p:sp>
      <p:sp>
        <p:nvSpPr>
          <p:cNvPr id="11" name="四角形: 角を丸くする 10">
            <a:extLst>
              <a:ext uri="{FF2B5EF4-FFF2-40B4-BE49-F238E27FC236}">
                <a16:creationId xmlns:a16="http://schemas.microsoft.com/office/drawing/2014/main" id="{1B25757D-A355-429C-83BA-52E26D1DB6FC}"/>
              </a:ext>
            </a:extLst>
          </p:cNvPr>
          <p:cNvSpPr/>
          <p:nvPr/>
        </p:nvSpPr>
        <p:spPr>
          <a:xfrm>
            <a:off x="323098" y="4823235"/>
            <a:ext cx="5753850"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12" name="正方形/長方形 11">
            <a:extLst>
              <a:ext uri="{FF2B5EF4-FFF2-40B4-BE49-F238E27FC236}">
                <a16:creationId xmlns:a16="http://schemas.microsoft.com/office/drawing/2014/main" id="{03FC42C8-7B3A-435B-9420-315E32AE6C06}"/>
              </a:ext>
            </a:extLst>
          </p:cNvPr>
          <p:cNvSpPr/>
          <p:nvPr/>
        </p:nvSpPr>
        <p:spPr>
          <a:xfrm>
            <a:off x="451560" y="4889827"/>
            <a:ext cx="1564190" cy="338554"/>
          </a:xfrm>
          <a:prstGeom prst="rect">
            <a:avLst/>
          </a:prstGeom>
        </p:spPr>
        <p:txBody>
          <a:bodyPr wrap="square">
            <a:spAutoFit/>
          </a:bodyPr>
          <a:lstStyle/>
          <a:p>
            <a:r>
              <a:rPr kumimoji="1" lang="ja-JP" altLang="en-US" sz="1600" b="1" dirty="0">
                <a:solidFill>
                  <a:schemeClr val="bg1"/>
                </a:solidFill>
                <a:latin typeface="+mn-ea"/>
              </a:rPr>
              <a:t>実験結果から</a:t>
            </a:r>
          </a:p>
        </p:txBody>
      </p:sp>
      <p:sp>
        <p:nvSpPr>
          <p:cNvPr id="17" name="タイトル 1">
            <a:extLst>
              <a:ext uri="{FF2B5EF4-FFF2-40B4-BE49-F238E27FC236}">
                <a16:creationId xmlns:a16="http://schemas.microsoft.com/office/drawing/2014/main" id="{CC03EAE5-4809-431D-82E7-830EF2B84CDC}"/>
              </a:ext>
            </a:extLst>
          </p:cNvPr>
          <p:cNvSpPr>
            <a:spLocks noGrp="1"/>
          </p:cNvSpPr>
          <p:nvPr>
            <p:ph type="title"/>
          </p:nvPr>
        </p:nvSpPr>
        <p:spPr>
          <a:xfrm>
            <a:off x="232272" y="-6921"/>
            <a:ext cx="7708530" cy="730876"/>
          </a:xfrm>
        </p:spPr>
        <p:txBody>
          <a:bodyPr>
            <a:noAutofit/>
          </a:body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｜手動強化試験片</a:t>
            </a:r>
            <a:endParaRPr kumimoji="1" lang="ja-JP" altLang="en-US" sz="2800" dirty="0">
              <a:solidFill>
                <a:schemeClr val="bg1"/>
              </a:solidFill>
              <a:latin typeface="+mn-ea"/>
              <a:ea typeface="+mn-ea"/>
            </a:endParaRPr>
          </a:p>
        </p:txBody>
      </p:sp>
      <p:sp>
        <p:nvSpPr>
          <p:cNvPr id="5" name="テキスト ボックス 4">
            <a:extLst>
              <a:ext uri="{FF2B5EF4-FFF2-40B4-BE49-F238E27FC236}">
                <a16:creationId xmlns:a16="http://schemas.microsoft.com/office/drawing/2014/main" id="{88CF7440-5EFF-4744-B496-0C026DFB82EE}"/>
              </a:ext>
            </a:extLst>
          </p:cNvPr>
          <p:cNvSpPr txBox="1"/>
          <p:nvPr/>
        </p:nvSpPr>
        <p:spPr>
          <a:xfrm>
            <a:off x="369177" y="3706042"/>
            <a:ext cx="4638675"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変位測定法：</a:t>
            </a:r>
            <a:r>
              <a:rPr kumimoji="1" lang="en-US" altLang="ja-JP" sz="1600" dirty="0">
                <a:latin typeface="+mn-ea"/>
              </a:rPr>
              <a:t>SHIMAZU </a:t>
            </a:r>
            <a:r>
              <a:rPr kumimoji="1" lang="en-US" altLang="ja-JP" sz="1600" dirty="0" err="1">
                <a:latin typeface="+mn-ea"/>
              </a:rPr>
              <a:t>TRView</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endParaRPr kumimoji="1" lang="ja-JP" altLang="en-US" sz="1600" dirty="0">
              <a:latin typeface="+mn-ea"/>
            </a:endParaRPr>
          </a:p>
        </p:txBody>
      </p:sp>
      <p:sp>
        <p:nvSpPr>
          <p:cNvPr id="6" name="テキスト ボックス 5">
            <a:extLst>
              <a:ext uri="{FF2B5EF4-FFF2-40B4-BE49-F238E27FC236}">
                <a16:creationId xmlns:a16="http://schemas.microsoft.com/office/drawing/2014/main" id="{43B7D3BB-2B9A-4EA1-9FE0-E2AD50D70652}"/>
              </a:ext>
            </a:extLst>
          </p:cNvPr>
          <p:cNvSpPr txBox="1"/>
          <p:nvPr/>
        </p:nvSpPr>
        <p:spPr>
          <a:xfrm>
            <a:off x="369176" y="1449090"/>
            <a:ext cx="6009422" cy="1354217"/>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Creator Pro</a:t>
            </a:r>
            <a:r>
              <a:rPr kumimoji="1" lang="ja-JP" altLang="en-US" sz="1600" dirty="0">
                <a:latin typeface="+mn-ea"/>
              </a:rPr>
              <a:t> ，</a:t>
            </a:r>
            <a:r>
              <a:rPr kumimoji="1" lang="en-US" altLang="ja-JP" sz="1600" dirty="0" err="1">
                <a:latin typeface="+mn-ea"/>
              </a:rPr>
              <a:t>Flashforge</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ja-JP" altLang="en-US" sz="1600" dirty="0">
                <a:latin typeface="+mn-ea"/>
              </a:rPr>
              <a:t>樹脂フィラメント：</a:t>
            </a:r>
            <a:r>
              <a:rPr kumimoji="1" lang="en-US" altLang="ja-JP" sz="1600" dirty="0">
                <a:latin typeface="+mn-ea"/>
              </a:rPr>
              <a:t>PLA-F14</a:t>
            </a:r>
            <a:r>
              <a:rPr kumimoji="1" lang="ja-JP" altLang="en-US" sz="1600" dirty="0">
                <a:latin typeface="+mn-ea"/>
              </a:rPr>
              <a:t>，</a:t>
            </a:r>
            <a:r>
              <a:rPr kumimoji="1" lang="en-US" altLang="ja-JP" sz="1600" dirty="0" err="1">
                <a:latin typeface="+mn-ea"/>
              </a:rPr>
              <a:t>Flashforge</a:t>
            </a:r>
            <a:r>
              <a:rPr kumimoji="1" lang="en-US" altLang="ja-JP" sz="1600" dirty="0">
                <a:latin typeface="+mn-ea"/>
              </a:rPr>
              <a:t> </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フィラメント：</a:t>
            </a:r>
            <a:r>
              <a:rPr kumimoji="1" lang="en-US" altLang="ja-JP" sz="1600" dirty="0" err="1">
                <a:latin typeface="+mn-ea"/>
              </a:rPr>
              <a:t>Markforged</a:t>
            </a:r>
            <a:r>
              <a:rPr kumimoji="1" lang="en-US" altLang="ja-JP" sz="1600" dirty="0">
                <a:latin typeface="+mn-ea"/>
              </a:rPr>
              <a:t> (1K, </a:t>
            </a:r>
            <a:r>
              <a:rPr kumimoji="1" lang="ja-JP" altLang="en-US" sz="1600" dirty="0">
                <a:latin typeface="+mn-ea"/>
              </a:rPr>
              <a:t>外径</a:t>
            </a:r>
            <a:r>
              <a:rPr kumimoji="1" lang="en-US" altLang="ja-JP" sz="1600" dirty="0">
                <a:latin typeface="+mn-ea"/>
              </a:rPr>
              <a:t>0.37mm)</a:t>
            </a:r>
          </a:p>
          <a:p>
            <a:pPr marL="285750" indent="-285750">
              <a:buFont typeface="Wingdings" panose="05000000000000000000" pitchFamily="2" charset="2"/>
              <a:buChar char="Ø"/>
            </a:pPr>
            <a:r>
              <a:rPr kumimoji="1" lang="ja-JP" altLang="en-US" sz="1600" dirty="0">
                <a:latin typeface="+mn-ea"/>
              </a:rPr>
              <a:t>エポキシ樹脂：エポ低粘度，</a:t>
            </a:r>
            <a:r>
              <a:rPr kumimoji="1" lang="en-US" altLang="ja-JP" sz="1600" dirty="0">
                <a:latin typeface="+mn-ea"/>
              </a:rPr>
              <a:t>1571</a:t>
            </a:r>
            <a:r>
              <a:rPr kumimoji="1" lang="ja-JP" altLang="en-US" sz="1600" dirty="0">
                <a:latin typeface="+mn-ea"/>
              </a:rPr>
              <a:t>，</a:t>
            </a:r>
            <a:r>
              <a:rPr kumimoji="1" lang="en-US" altLang="ja-JP" sz="1600" dirty="0">
                <a:latin typeface="+mn-ea"/>
              </a:rPr>
              <a:t>HERZOG</a:t>
            </a:r>
            <a:endParaRPr kumimoji="1" lang="ja-JP" altLang="en-US" sz="1600" dirty="0">
              <a:latin typeface="+mn-ea"/>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8D4B51E-D846-4B02-B0CB-12059FC174B5}"/>
                  </a:ext>
                </a:extLst>
              </p:cNvPr>
              <p:cNvSpPr txBox="1"/>
              <p:nvPr/>
            </p:nvSpPr>
            <p:spPr>
              <a:xfrm>
                <a:off x="320965" y="5344476"/>
                <a:ext cx="5470234" cy="1096967"/>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p>
              <a:p>
                <a:pPr marL="285750" indent="-285750">
                  <a:buFont typeface="Wingdings" panose="05000000000000000000" pitchFamily="2" charset="2"/>
                  <a:buChar char="Ø"/>
                </a:pP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r>
                      <a:rPr lang="en-US" altLang="ja-JP" sz="1600" i="1">
                        <a:latin typeface="Cambria Math" panose="02040503050406030204" pitchFamily="18" charset="0"/>
                        <a:ea typeface="游ゴシック" panose="020B0400000000000000" pitchFamily="50" charset="-128"/>
                      </a:rPr>
                      <m:t> </m:t>
                    </m:r>
                  </m:oMath>
                </a14:m>
                <a:r>
                  <a:rPr kumimoji="1" lang="ja-JP" altLang="en-US" sz="1600" dirty="0">
                    <a:latin typeface="+mn-ea"/>
                  </a:rPr>
                  <a:t>に対する，引張強さの向上をグラフ化</a:t>
                </a:r>
              </a:p>
              <a:p>
                <a:pPr marL="285750" indent="-285750">
                  <a:buFont typeface="Wingdings" panose="05000000000000000000" pitchFamily="2" charset="2"/>
                  <a:buChar char="Ø"/>
                </a:pPr>
                <a:r>
                  <a:rPr kumimoji="1" lang="ja-JP" altLang="en-US" sz="1600" dirty="0">
                    <a:latin typeface="+mn-ea"/>
                  </a:rPr>
                  <a:t>穴無試験片と手動強化試験片の引張強さを比較</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複合則による理論値との比較</a:t>
                </a:r>
              </a:p>
            </p:txBody>
          </p:sp>
        </mc:Choice>
        <mc:Fallback xmlns="">
          <p:sp>
            <p:nvSpPr>
              <p:cNvPr id="9" name="テキスト ボックス 8">
                <a:extLst>
                  <a:ext uri="{FF2B5EF4-FFF2-40B4-BE49-F238E27FC236}">
                    <a16:creationId xmlns:a16="http://schemas.microsoft.com/office/drawing/2014/main" id="{58D4B51E-D846-4B02-B0CB-12059FC174B5}"/>
                  </a:ext>
                </a:extLst>
              </p:cNvPr>
              <p:cNvSpPr txBox="1">
                <a:spLocks noRot="1" noChangeAspect="1" noMove="1" noResize="1" noEditPoints="1" noAdjustHandles="1" noChangeArrowheads="1" noChangeShapeType="1" noTextEdit="1"/>
              </p:cNvSpPr>
              <p:nvPr/>
            </p:nvSpPr>
            <p:spPr>
              <a:xfrm>
                <a:off x="320965" y="5344476"/>
                <a:ext cx="5470234" cy="1096967"/>
              </a:xfrm>
              <a:prstGeom prst="rect">
                <a:avLst/>
              </a:prstGeom>
              <a:blipFill>
                <a:blip r:embed="rId4"/>
                <a:stretch>
                  <a:fillRect l="-446" t="-1667" b="-6111"/>
                </a:stretch>
              </a:blipFill>
            </p:spPr>
            <p:txBody>
              <a:bodyPr/>
              <a:lstStyle/>
              <a:p>
                <a:r>
                  <a:rPr lang="ja-JP" altLang="en-US">
                    <a:noFill/>
                  </a:rPr>
                  <a:t> </a:t>
                </a:r>
              </a:p>
            </p:txBody>
          </p:sp>
        </mc:Fallback>
      </mc:AlternateContent>
      <p:sp>
        <p:nvSpPr>
          <p:cNvPr id="10" name="四角形: 角を丸くする 9">
            <a:extLst>
              <a:ext uri="{FF2B5EF4-FFF2-40B4-BE49-F238E27FC236}">
                <a16:creationId xmlns:a16="http://schemas.microsoft.com/office/drawing/2014/main" id="{B2C3CBFB-FB59-444A-9EF1-82D71C2B603F}"/>
              </a:ext>
            </a:extLst>
          </p:cNvPr>
          <p:cNvSpPr/>
          <p:nvPr/>
        </p:nvSpPr>
        <p:spPr>
          <a:xfrm>
            <a:off x="323098" y="945278"/>
            <a:ext cx="5753852"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0" name="正方形/長方形 19">
            <a:extLst>
              <a:ext uri="{FF2B5EF4-FFF2-40B4-BE49-F238E27FC236}">
                <a16:creationId xmlns:a16="http://schemas.microsoft.com/office/drawing/2014/main" id="{7B6014AA-8E54-4BCB-8CFE-B84CEDC5D9F2}"/>
              </a:ext>
            </a:extLst>
          </p:cNvPr>
          <p:cNvSpPr/>
          <p:nvPr/>
        </p:nvSpPr>
        <p:spPr>
          <a:xfrm>
            <a:off x="428970" y="1007819"/>
            <a:ext cx="1415772" cy="338554"/>
          </a:xfrm>
          <a:prstGeom prst="rect">
            <a:avLst/>
          </a:prstGeom>
        </p:spPr>
        <p:txBody>
          <a:bodyPr wrap="none">
            <a:spAutoFit/>
          </a:bodyPr>
          <a:lstStyle/>
          <a:p>
            <a:r>
              <a:rPr kumimoji="1" lang="ja-JP" altLang="en-US" sz="1600" b="1" dirty="0">
                <a:solidFill>
                  <a:schemeClr val="bg1"/>
                </a:solidFill>
                <a:latin typeface="+mn-ea"/>
              </a:rPr>
              <a:t>プリント条件</a:t>
            </a:r>
          </a:p>
        </p:txBody>
      </p:sp>
      <p:pic>
        <p:nvPicPr>
          <p:cNvPr id="13" name="図 12">
            <a:extLst>
              <a:ext uri="{FF2B5EF4-FFF2-40B4-BE49-F238E27FC236}">
                <a16:creationId xmlns:a16="http://schemas.microsoft.com/office/drawing/2014/main" id="{212904EC-1CAB-4712-BCD9-20F3A7147B89}"/>
              </a:ext>
            </a:extLst>
          </p:cNvPr>
          <p:cNvPicPr>
            <a:picLocks noChangeAspect="1"/>
          </p:cNvPicPr>
          <p:nvPr/>
        </p:nvPicPr>
        <p:blipFill rotWithShape="1">
          <a:blip r:embed="rId5">
            <a:extLst>
              <a:ext uri="{28A0092B-C50C-407E-A947-70E740481C1C}">
                <a14:useLocalDpi xmlns:a14="http://schemas.microsoft.com/office/drawing/2010/main" val="0"/>
              </a:ext>
            </a:extLst>
          </a:blip>
          <a:srcRect l="20676" t="14057" r="21829" b="12888"/>
          <a:stretch/>
        </p:blipFill>
        <p:spPr>
          <a:xfrm>
            <a:off x="6622903" y="1283158"/>
            <a:ext cx="1690160" cy="1610680"/>
          </a:xfrm>
          <a:prstGeom prst="rect">
            <a:avLst/>
          </a:prstGeom>
        </p:spPr>
      </p:pic>
      <p:sp>
        <p:nvSpPr>
          <p:cNvPr id="14" name="テキスト ボックス 13">
            <a:extLst>
              <a:ext uri="{FF2B5EF4-FFF2-40B4-BE49-F238E27FC236}">
                <a16:creationId xmlns:a16="http://schemas.microsoft.com/office/drawing/2014/main" id="{29BB494E-392F-4895-BAC4-A6677E16E71F}"/>
              </a:ext>
            </a:extLst>
          </p:cNvPr>
          <p:cNvSpPr txBox="1"/>
          <p:nvPr/>
        </p:nvSpPr>
        <p:spPr>
          <a:xfrm>
            <a:off x="6713609" y="2873740"/>
            <a:ext cx="1399742" cy="261610"/>
          </a:xfrm>
          <a:prstGeom prst="rect">
            <a:avLst/>
          </a:prstGeom>
          <a:noFill/>
        </p:spPr>
        <p:txBody>
          <a:bodyPr wrap="none" rtlCol="0">
            <a:spAutoFit/>
          </a:bodyPr>
          <a:lstStyle/>
          <a:p>
            <a:r>
              <a:rPr lang="en-US" altLang="ja-JP" sz="1100" dirty="0">
                <a:latin typeface="+mn-ea"/>
                <a:cs typeface="Times New Roman" panose="02020603050405020304" pitchFamily="18" charset="0"/>
              </a:rPr>
              <a:t>CFRP</a:t>
            </a:r>
            <a:r>
              <a:rPr lang="ja-JP" altLang="en-US" sz="1100" dirty="0">
                <a:latin typeface="+mn-ea"/>
                <a:cs typeface="Times New Roman" panose="02020603050405020304" pitchFamily="18" charset="0"/>
              </a:rPr>
              <a:t>フィラメント</a:t>
            </a:r>
            <a:endParaRPr kumimoji="1" lang="ja-JP" altLang="en-US" sz="1100" dirty="0"/>
          </a:p>
        </p:txBody>
      </p:sp>
    </p:spTree>
    <p:extLst>
      <p:ext uri="{BB962C8B-B14F-4D97-AF65-F5344CB8AC3E}">
        <p14:creationId xmlns:p14="http://schemas.microsoft.com/office/powerpoint/2010/main" val="2568293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51B3BD0-79E8-4309-8644-18824EFB9DF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7" name="図 6">
            <a:extLst>
              <a:ext uri="{FF2B5EF4-FFF2-40B4-BE49-F238E27FC236}">
                <a16:creationId xmlns:a16="http://schemas.microsoft.com/office/drawing/2014/main" id="{B154F45E-B68A-4A21-830E-7A8BBEC9D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741" y="2791163"/>
            <a:ext cx="6328246" cy="2074834"/>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F18C32C9-EABB-4BF3-B57F-DC5C72A38F36}"/>
                  </a:ext>
                </a:extLst>
              </p:cNvPr>
              <p:cNvSpPr txBox="1"/>
              <p:nvPr/>
            </p:nvSpPr>
            <p:spPr>
              <a:xfrm>
                <a:off x="595896" y="1228083"/>
                <a:ext cx="2380883" cy="1338059"/>
              </a:xfrm>
              <a:prstGeom prst="rect">
                <a:avLst/>
              </a:prstGeom>
              <a:noFill/>
            </p:spPr>
            <p:txBody>
              <a:bodyPr wrap="square" rtlCol="0">
                <a:spAutoFit/>
              </a:bodyPr>
              <a:lstStyle/>
              <a:p>
                <a:endParaRPr lang="en-US" altLang="ja-JP" sz="2000" i="1" dirty="0">
                  <a:latin typeface="Cambria Math" panose="02040503050406030204" pitchFamily="18" charset="0"/>
                  <a:ea typeface="游ゴシック" panose="020B0400000000000000" pitchFamily="50" charset="-128"/>
                </a:endParaRPr>
              </a:p>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ea typeface="游ゴシック" panose="020B0400000000000000" pitchFamily="50" charset="-128"/>
                            </a:rPr>
                          </m:ctrlPr>
                        </m:sSubPr>
                        <m:e>
                          <m:r>
                            <a:rPr lang="en-US" altLang="ja-JP" sz="2000" b="0" i="1" smtClean="0">
                              <a:latin typeface="Cambria Math" panose="02040503050406030204" pitchFamily="18" charset="0"/>
                              <a:ea typeface="游ゴシック" panose="020B0400000000000000" pitchFamily="50" charset="-128"/>
                            </a:rPr>
                            <m:t>𝑉</m:t>
                          </m:r>
                        </m:e>
                        <m:sub>
                          <m:r>
                            <a:rPr lang="en-US" altLang="ja-JP" sz="2000" b="0" i="1" smtClean="0">
                              <a:latin typeface="Cambria Math" panose="02040503050406030204" pitchFamily="18" charset="0"/>
                              <a:ea typeface="游ゴシック" panose="020B0400000000000000" pitchFamily="50" charset="-128"/>
                            </a:rPr>
                            <m:t>𝑓</m:t>
                          </m:r>
                        </m:sub>
                      </m:sSub>
                      <m:r>
                        <a:rPr lang="en-US" altLang="ja-JP" sz="2000" b="0" i="0" smtClean="0">
                          <a:latin typeface="Cambria Math" panose="02040503050406030204" pitchFamily="18" charset="0"/>
                          <a:ea typeface="Cambria Math" panose="02040503050406030204" pitchFamily="18" charset="0"/>
                        </a:rPr>
                        <m:t>=</m:t>
                      </m:r>
                      <m:f>
                        <m:fPr>
                          <m:ctrlPr>
                            <a:rPr lang="en-US" altLang="ja-JP" sz="2000" i="1" smtClean="0">
                              <a:latin typeface="Cambria Math" panose="02040503050406030204" pitchFamily="18" charset="0"/>
                              <a:ea typeface="Cambria Math" panose="02040503050406030204" pitchFamily="18" charset="0"/>
                            </a:rPr>
                          </m:ctrlPr>
                        </m:fPr>
                        <m:num>
                          <m:r>
                            <a:rPr lang="en-US" altLang="ja-JP" sz="2000" b="0" i="1" smtClean="0">
                              <a:latin typeface="Cambria Math" panose="02040503050406030204" pitchFamily="18" charset="0"/>
                              <a:ea typeface="Cambria Math" panose="02040503050406030204" pitchFamily="18" charset="0"/>
                            </a:rPr>
                            <m:t>𝑛</m:t>
                          </m:r>
                          <m:r>
                            <a:rPr lang="en-US" altLang="ja-JP" sz="2000" b="0" i="1" smtClean="0">
                              <a:latin typeface="Cambria Math" panose="02040503050406030204" pitchFamily="18" charset="0"/>
                              <a:ea typeface="Cambria Math" panose="02040503050406030204" pitchFamily="18" charset="0"/>
                            </a:rPr>
                            <m:t> </m:t>
                          </m:r>
                          <m:sSub>
                            <m:sSubPr>
                              <m:ctrlPr>
                                <a:rPr lang="en-US" altLang="ja-JP" sz="200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𝐴</m:t>
                              </m:r>
                            </m:e>
                            <m:sub>
                              <m:r>
                                <a:rPr lang="en-US" altLang="ja-JP" sz="2000" b="0" i="1" smtClean="0">
                                  <a:latin typeface="Cambria Math" panose="02040503050406030204" pitchFamily="18" charset="0"/>
                                  <a:ea typeface="Cambria Math" panose="02040503050406030204" pitchFamily="18" charset="0"/>
                                </a:rPr>
                                <m:t>𝐶𝐹</m:t>
                              </m:r>
                            </m:sub>
                          </m:sSub>
                        </m:num>
                        <m:den>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𝐴𝑙𝑙</m:t>
                              </m:r>
                            </m:sub>
                          </m:sSub>
                          <m:r>
                            <a:rPr lang="en-US" altLang="ja-JP" sz="2000" b="0" i="1" smtClean="0">
                              <a:latin typeface="Cambria Math" panose="02040503050406030204" pitchFamily="18" charset="0"/>
                            </a:rPr>
                            <m:t>−</m:t>
                          </m:r>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𝐴</m:t>
                              </m:r>
                            </m:e>
                            <m:sub>
                              <m:r>
                                <a:rPr lang="en-US" altLang="ja-JP" sz="2000" b="0" i="1" smtClean="0">
                                  <a:latin typeface="Cambria Math" panose="02040503050406030204" pitchFamily="18" charset="0"/>
                                </a:rPr>
                                <m:t>𝑃𝐿𝐴</m:t>
                              </m:r>
                            </m:sub>
                          </m:sSub>
                        </m:den>
                      </m:f>
                    </m:oMath>
                  </m:oMathPara>
                </a14:m>
                <a:endParaRPr lang="ja-JP" altLang="en-US" sz="2000" dirty="0"/>
              </a:p>
              <a:p>
                <a:r>
                  <a:rPr lang="ja-JP" altLang="en-US" sz="2000" dirty="0">
                    <a:latin typeface="游ゴシック" panose="020B0400000000000000" pitchFamily="50" charset="-128"/>
                    <a:ea typeface="游ゴシック" panose="020B0400000000000000" pitchFamily="50" charset="-128"/>
                  </a:rPr>
                  <a:t>　</a:t>
                </a:r>
                <a:endParaRPr lang="en-US" altLang="ja-JP" sz="2000" dirty="0">
                  <a:latin typeface="游ゴシック" panose="020B0400000000000000" pitchFamily="50" charset="-128"/>
                  <a:ea typeface="游ゴシック" panose="020B0400000000000000" pitchFamily="50" charset="-128"/>
                </a:endParaRPr>
              </a:p>
            </p:txBody>
          </p:sp>
        </mc:Choice>
        <mc:Fallback xmlns="">
          <p:sp>
            <p:nvSpPr>
              <p:cNvPr id="23" name="テキスト ボックス 22">
                <a:extLst>
                  <a:ext uri="{FF2B5EF4-FFF2-40B4-BE49-F238E27FC236}">
                    <a16:creationId xmlns:a16="http://schemas.microsoft.com/office/drawing/2014/main" id="{F18C32C9-EABB-4BF3-B57F-DC5C72A38F36}"/>
                  </a:ext>
                </a:extLst>
              </p:cNvPr>
              <p:cNvSpPr txBox="1">
                <a:spLocks noRot="1" noChangeAspect="1" noMove="1" noResize="1" noEditPoints="1" noAdjustHandles="1" noChangeArrowheads="1" noChangeShapeType="1" noTextEdit="1"/>
              </p:cNvSpPr>
              <p:nvPr/>
            </p:nvSpPr>
            <p:spPr>
              <a:xfrm>
                <a:off x="595896" y="1228083"/>
                <a:ext cx="2380883" cy="133805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6" name="テキスト ボックス 35">
                <a:extLst>
                  <a:ext uri="{FF2B5EF4-FFF2-40B4-BE49-F238E27FC236}">
                    <a16:creationId xmlns:a16="http://schemas.microsoft.com/office/drawing/2014/main" id="{9256BFFA-DC91-41DB-857D-3BDABCA747F2}"/>
                  </a:ext>
                </a:extLst>
              </p:cNvPr>
              <p:cNvSpPr txBox="1"/>
              <p:nvPr/>
            </p:nvSpPr>
            <p:spPr>
              <a:xfrm>
                <a:off x="327200" y="75132"/>
                <a:ext cx="2986651" cy="506292"/>
              </a:xfrm>
              <a:prstGeom prst="rect">
                <a:avLst/>
              </a:prstGeom>
              <a:noFill/>
            </p:spPr>
            <p:txBody>
              <a:bodyPr wrap="none" rtlCol="0">
                <a:spAutoFit/>
              </a:bodyPr>
              <a:lstStyle/>
              <a:p>
                <a14:m>
                  <m:oMath xmlns:m="http://schemas.openxmlformats.org/officeDocument/2006/math">
                    <m:sSub>
                      <m:sSubPr>
                        <m:ctrlPr>
                          <a:rPr lang="en-US" altLang="ja-JP" sz="2400" b="1" i="1" smtClean="0">
                            <a:solidFill>
                              <a:schemeClr val="bg1"/>
                            </a:solidFill>
                            <a:latin typeface="Cambria Math" panose="02040503050406030204" pitchFamily="18" charset="0"/>
                            <a:ea typeface="游ゴシック" panose="020B0400000000000000" pitchFamily="50" charset="-128"/>
                          </a:rPr>
                        </m:ctrlPr>
                      </m:sSubPr>
                      <m:e>
                        <m:r>
                          <a:rPr lang="en-US" altLang="ja-JP" sz="2400" b="1" i="1">
                            <a:solidFill>
                              <a:schemeClr val="bg1"/>
                            </a:solidFill>
                            <a:latin typeface="Cambria Math" panose="02040503050406030204" pitchFamily="18" charset="0"/>
                            <a:ea typeface="游ゴシック" panose="020B0400000000000000" pitchFamily="50" charset="-128"/>
                          </a:rPr>
                          <m:t>𝑽</m:t>
                        </m:r>
                      </m:e>
                      <m:sub>
                        <m:r>
                          <a:rPr lang="en-US" altLang="ja-JP" sz="2400" b="1" i="1">
                            <a:solidFill>
                              <a:schemeClr val="bg1"/>
                            </a:solidFill>
                            <a:latin typeface="Cambria Math" panose="02040503050406030204" pitchFamily="18" charset="0"/>
                            <a:ea typeface="游ゴシック" panose="020B0400000000000000" pitchFamily="50" charset="-128"/>
                          </a:rPr>
                          <m:t>𝒇</m:t>
                        </m:r>
                      </m:sub>
                    </m:sSub>
                    <m:r>
                      <a:rPr lang="ja-JP" altLang="en-US" sz="2400" b="1" i="1">
                        <a:solidFill>
                          <a:schemeClr val="bg1"/>
                        </a:solidFill>
                        <a:latin typeface="Cambria Math" panose="02040503050406030204" pitchFamily="18" charset="0"/>
                        <a:ea typeface="游ゴシック" panose="020B0400000000000000" pitchFamily="50" charset="-128"/>
                      </a:rPr>
                      <m:t>｜</m:t>
                    </m:r>
                  </m:oMath>
                </a14:m>
                <a:r>
                  <a:rPr kumimoji="1" lang="ja-JP" altLang="en-US" sz="2400" dirty="0">
                    <a:solidFill>
                      <a:schemeClr val="bg1"/>
                    </a:solidFill>
                    <a:latin typeface="游ゴシック" panose="020B0400000000000000" pitchFamily="50" charset="-128"/>
                    <a:ea typeface="游ゴシック" panose="020B0400000000000000" pitchFamily="50" charset="-128"/>
                  </a:rPr>
                  <a:t>繊維体積含有率</a:t>
                </a:r>
              </a:p>
            </p:txBody>
          </p:sp>
        </mc:Choice>
        <mc:Fallback>
          <p:sp>
            <p:nvSpPr>
              <p:cNvPr id="36" name="テキスト ボックス 35">
                <a:extLst>
                  <a:ext uri="{FF2B5EF4-FFF2-40B4-BE49-F238E27FC236}">
                    <a16:creationId xmlns:a16="http://schemas.microsoft.com/office/drawing/2014/main" id="{9256BFFA-DC91-41DB-857D-3BDABCA747F2}"/>
                  </a:ext>
                </a:extLst>
              </p:cNvPr>
              <p:cNvSpPr txBox="1">
                <a:spLocks noRot="1" noChangeAspect="1" noMove="1" noResize="1" noEditPoints="1" noAdjustHandles="1" noChangeArrowheads="1" noChangeShapeType="1" noTextEdit="1"/>
              </p:cNvSpPr>
              <p:nvPr/>
            </p:nvSpPr>
            <p:spPr>
              <a:xfrm>
                <a:off x="327200" y="75132"/>
                <a:ext cx="2986651" cy="506292"/>
              </a:xfrm>
              <a:prstGeom prst="rect">
                <a:avLst/>
              </a:prstGeom>
              <a:blipFill>
                <a:blip r:embed="rId5"/>
                <a:stretch>
                  <a:fillRect l="-612" t="-6024" r="-2041" b="-216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CC45C9A-1EF6-44F2-8792-F2709D26C1CD}"/>
                  </a:ext>
                </a:extLst>
              </p:cNvPr>
              <p:cNvSpPr txBox="1"/>
              <p:nvPr/>
            </p:nvSpPr>
            <p:spPr>
              <a:xfrm>
                <a:off x="4043908" y="1571766"/>
                <a:ext cx="4925329" cy="650691"/>
              </a:xfrm>
              <a:prstGeom prst="rect">
                <a:avLst/>
              </a:prstGeom>
              <a:noFill/>
              <a:ln>
                <a:noFill/>
              </a:ln>
            </p:spPr>
            <p:txBody>
              <a:bodyPr wrap="square" rtlCol="0">
                <a:spAutoFit/>
              </a:bodyPr>
              <a:lstStyle/>
              <a:p>
                <a:pPr>
                  <a:lnSpc>
                    <a:spcPts val="2300"/>
                  </a:lnSpc>
                </a:pPr>
                <a:r>
                  <a:rPr lang="ja-JP" altLang="en-US" sz="1100" i="1" dirty="0">
                    <a:latin typeface="+mn-ea"/>
                  </a:rPr>
                  <a:t>𝑛</a:t>
                </a:r>
                <a:r>
                  <a:rPr lang="ja-JP" altLang="en-US" sz="1100" dirty="0">
                    <a:latin typeface="+mn-ea"/>
                  </a:rPr>
                  <a:t>：試験片内の</a:t>
                </a:r>
                <a:r>
                  <a:rPr lang="en-US" altLang="ja-JP" sz="1100" dirty="0">
                    <a:latin typeface="+mn-ea"/>
                  </a:rPr>
                  <a:t>CFRP</a:t>
                </a:r>
                <a:r>
                  <a:rPr lang="ja-JP" altLang="en-US" sz="1100" dirty="0">
                    <a:latin typeface="+mn-ea"/>
                  </a:rPr>
                  <a:t>フィラメントの本数，</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𝐶𝐹</m:t>
                        </m:r>
                      </m:sub>
                    </m:sSub>
                    <m:r>
                      <a:rPr lang="en-US" altLang="ja-JP" sz="1100" b="0" i="1" smtClean="0">
                        <a:latin typeface="Cambria Math" panose="02040503050406030204" pitchFamily="18" charset="0"/>
                      </a:rPr>
                      <m:t> </m:t>
                    </m:r>
                  </m:oMath>
                </a14:m>
                <a:r>
                  <a:rPr lang="ja-JP" altLang="en-US" sz="1100" dirty="0">
                    <a:latin typeface="+mn-ea"/>
                  </a:rPr>
                  <a:t>：炭素繊維の断面積</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𝐴</m:t>
                        </m:r>
                      </m:e>
                      <m:sub>
                        <m:r>
                          <a:rPr lang="en-US" altLang="ja-JP" sz="1100" b="0" i="1" smtClean="0">
                            <a:latin typeface="Cambria Math" panose="02040503050406030204" pitchFamily="18" charset="0"/>
                          </a:rPr>
                          <m:t>𝐴𝑙𝑙</m:t>
                        </m:r>
                      </m:sub>
                    </m:sSub>
                  </m:oMath>
                </a14:m>
                <a:r>
                  <a:rPr lang="ja-JP" altLang="en-US" sz="1100" dirty="0">
                    <a:latin typeface="+mn-ea"/>
                  </a:rPr>
                  <a:t>：手動強化試験片の全断面積，</a:t>
                </a:r>
                <a14:m>
                  <m:oMath xmlns:m="http://schemas.openxmlformats.org/officeDocument/2006/math">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𝐴</m:t>
                        </m:r>
                      </m:e>
                      <m:sub>
                        <m:r>
                          <a:rPr lang="en-US" altLang="ja-JP" sz="1100" b="0" i="1" smtClean="0">
                            <a:latin typeface="Cambria Math" panose="02040503050406030204" pitchFamily="18" charset="0"/>
                          </a:rPr>
                          <m:t>𝑃𝐿𝐴</m:t>
                        </m:r>
                      </m:sub>
                    </m:sSub>
                    <m:r>
                      <a:rPr lang="en-US" altLang="ja-JP" sz="1100" b="0" i="1" smtClean="0">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部分の断面積</a:t>
                </a:r>
                <a:endParaRPr lang="en-US" altLang="ja-JP" sz="1100" dirty="0">
                  <a:latin typeface="+mn-ea"/>
                </a:endParaRPr>
              </a:p>
            </p:txBody>
          </p:sp>
        </mc:Choice>
        <mc:Fallback xmlns="">
          <p:sp>
            <p:nvSpPr>
              <p:cNvPr id="32" name="テキスト ボックス 31">
                <a:extLst>
                  <a:ext uri="{FF2B5EF4-FFF2-40B4-BE49-F238E27FC236}">
                    <a16:creationId xmlns:a16="http://schemas.microsoft.com/office/drawing/2014/main" id="{4CC45C9A-1EF6-44F2-8792-F2709D26C1CD}"/>
                  </a:ext>
                </a:extLst>
              </p:cNvPr>
              <p:cNvSpPr txBox="1">
                <a:spLocks noRot="1" noChangeAspect="1" noMove="1" noResize="1" noEditPoints="1" noAdjustHandles="1" noChangeArrowheads="1" noChangeShapeType="1" noTextEdit="1"/>
              </p:cNvSpPr>
              <p:nvPr/>
            </p:nvSpPr>
            <p:spPr>
              <a:xfrm>
                <a:off x="4043908" y="1571766"/>
                <a:ext cx="4925329" cy="650691"/>
              </a:xfrm>
              <a:prstGeom prst="rect">
                <a:avLst/>
              </a:prstGeom>
              <a:blipFill>
                <a:blip r:embed="rId6"/>
                <a:stretch>
                  <a:fillRect b="-560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pPr algn="ctr"/>
                          <a:r>
                            <a:rPr lang="en-US" altLang="ja-JP" sz="1600" kern="100" dirty="0">
                              <a:solidFill>
                                <a:schemeClr val="bg1"/>
                              </a:solidFill>
                              <a:effectLst/>
                              <a:latin typeface="+mn-ea"/>
                              <a:ea typeface="+mn-ea"/>
                              <a:cs typeface="Arial" panose="020B0604020202020204" pitchFamily="34" charset="0"/>
                            </a:rPr>
                            <a:t>CFRP</a:t>
                          </a:r>
                          <a:r>
                            <a:rPr lang="ja-JP" altLang="en-US" sz="1600" kern="100" dirty="0">
                              <a:solidFill>
                                <a:schemeClr val="bg1"/>
                              </a:solidFill>
                              <a:effectLst/>
                              <a:latin typeface="+mn-ea"/>
                              <a:ea typeface="+mn-ea"/>
                              <a:cs typeface="Arial" panose="020B0604020202020204" pitchFamily="34" charset="0"/>
                            </a:rPr>
                            <a:t>フィラメントの本数に対する</a:t>
                          </a:r>
                          <a14:m>
                            <m:oMath xmlns:m="http://schemas.openxmlformats.org/officeDocument/2006/math">
                              <m:sSub>
                                <m:sSubPr>
                                  <m:ctrlPr>
                                    <a:rPr lang="ja-JP" altLang="ja-JP" sz="1600" b="0" i="1" kern="100" smtClean="0">
                                      <a:solidFill>
                                        <a:schemeClr val="bg1"/>
                                      </a:solidFill>
                                      <a:effectLst/>
                                      <a:latin typeface="Cambria Math" panose="02040503050406030204" pitchFamily="18" charset="0"/>
                                      <a:ea typeface="+mn-ea"/>
                                    </a:rPr>
                                  </m:ctrlPr>
                                </m:sSubPr>
                                <m:e>
                                  <m:r>
                                    <a:rPr lang="en-US" altLang="ja-JP" sz="1600" b="0" i="1" kern="100">
                                      <a:solidFill>
                                        <a:schemeClr val="bg1"/>
                                      </a:solidFill>
                                      <a:effectLst/>
                                      <a:latin typeface="Cambria Math" panose="02040503050406030204" pitchFamily="18" charset="0"/>
                                      <a:ea typeface="+mn-ea"/>
                                    </a:rPr>
                                    <m:t>𝑉</m:t>
                                  </m:r>
                                </m:e>
                                <m:sub>
                                  <m:r>
                                    <a:rPr lang="en-US" altLang="ja-JP" sz="1600" b="0" i="1" kern="100">
                                      <a:solidFill>
                                        <a:schemeClr val="bg1"/>
                                      </a:solidFill>
                                      <a:effectLst/>
                                      <a:latin typeface="Cambria Math" panose="02040503050406030204" pitchFamily="18" charset="0"/>
                                      <a:ea typeface="+mn-ea"/>
                                    </a:rPr>
                                    <m:t>𝑓</m:t>
                                  </m:r>
                                </m:sub>
                              </m:sSub>
                            </m:oMath>
                          </a14:m>
                          <a:r>
                            <a:rPr lang="en-US" altLang="ja-JP" sz="1600" b="0" kern="100" dirty="0">
                              <a:solidFill>
                                <a:schemeClr val="bg1"/>
                              </a:solidFill>
                              <a:effectLst/>
                              <a:latin typeface="+mn-ea"/>
                              <a:ea typeface="+mn-ea"/>
                              <a:cs typeface="Arial" panose="020B0604020202020204" pitchFamily="34" charset="0"/>
                            </a:rPr>
                            <a:t> </a:t>
                          </a:r>
                          <a:endParaRPr lang="ja-JP" sz="1600" kern="100" dirty="0">
                            <a:solidFill>
                              <a:schemeClr val="bg1"/>
                            </a:solidFill>
                            <a:effectLst/>
                            <a:latin typeface="+mn-ea"/>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21370">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pPr algn="ctr"/>
                          <a14:m>
                            <m:oMath xmlns:m="http://schemas.openxmlformats.org/officeDocument/2006/math">
                              <m:sSub>
                                <m:sSubPr>
                                  <m:ctrlPr>
                                    <a:rPr lang="ja-JP"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𝑉</m:t>
                                  </m:r>
                                </m:e>
                                <m:sub>
                                  <m:r>
                                    <a:rPr lang="en-US" sz="1600" b="0" i="1" kern="100">
                                      <a:solidFill>
                                        <a:sysClr val="windowText" lastClr="000000"/>
                                      </a:solidFill>
                                      <a:effectLst/>
                                      <a:latin typeface="Cambria Math" panose="02040503050406030204" pitchFamily="18" charset="0"/>
                                    </a:rPr>
                                    <m:t>𝑓</m:t>
                                  </m:r>
                                </m:sub>
                              </m:sSub>
                            </m:oMath>
                          </a14:m>
                          <a:r>
                            <a:rPr lang="en-US" sz="1600" b="0" kern="100" dirty="0">
                              <a:solidFill>
                                <a:sysClr val="windowText" lastClr="000000"/>
                              </a:solidFill>
                              <a:effectLst/>
                              <a:latin typeface="Arial" panose="020B0604020202020204" pitchFamily="34" charset="0"/>
                              <a:cs typeface="Arial" panose="020B0604020202020204" pitchFamily="34" charset="0"/>
                            </a:rPr>
                            <a:t> </a:t>
                          </a:r>
                          <a:r>
                            <a:rPr lang="en-US" sz="1600" kern="100" dirty="0">
                              <a:solidFill>
                                <a:sysClr val="windowText" lastClr="000000"/>
                              </a:solidFill>
                              <a:effectLst/>
                              <a:latin typeface="Arial" panose="020B0604020202020204" pitchFamily="34" charset="0"/>
                              <a:cs typeface="Arial" panose="020B0604020202020204" pitchFamily="34" charset="0"/>
                            </a:rPr>
                            <a:t>[%]</a:t>
                          </a:r>
                          <a:endParaRPr lang="ja-JP" sz="1600" kern="100" dirty="0">
                            <a:solidFill>
                              <a:sysClr val="windowText" lastClr="000000"/>
                            </a:solidFill>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Choice>
        <mc:Fallback xmlns="">
          <p:graphicFrame>
            <p:nvGraphicFramePr>
              <p:cNvPr id="11" name="表 10">
                <a:extLst>
                  <a:ext uri="{FF2B5EF4-FFF2-40B4-BE49-F238E27FC236}">
                    <a16:creationId xmlns:a16="http://schemas.microsoft.com/office/drawing/2014/main" id="{D29C7DA6-B448-4BF4-8624-EB91F6642C46}"/>
                  </a:ext>
                </a:extLst>
              </p:cNvPr>
              <p:cNvGraphicFramePr>
                <a:graphicFrameLocks noGrp="1"/>
              </p:cNvGraphicFramePr>
              <p:nvPr>
                <p:extLst>
                  <p:ext uri="{D42A27DB-BD31-4B8C-83A1-F6EECF244321}">
                    <p14:modId xmlns:p14="http://schemas.microsoft.com/office/powerpoint/2010/main" val="226289480"/>
                  </p:ext>
                </p:extLst>
              </p:nvPr>
            </p:nvGraphicFramePr>
            <p:xfrm>
              <a:off x="428595" y="5518284"/>
              <a:ext cx="8296330" cy="1068130"/>
            </p:xfrm>
            <a:graphic>
              <a:graphicData uri="http://schemas.openxmlformats.org/drawingml/2006/table">
                <a:tbl>
                  <a:tblPr firstRow="1" firstCol="1" bandRow="1">
                    <a:tableStyleId>{2D5ABB26-0587-4C30-8999-92F81FD0307C}</a:tableStyleId>
                  </a:tblPr>
                  <a:tblGrid>
                    <a:gridCol w="3075450">
                      <a:extLst>
                        <a:ext uri="{9D8B030D-6E8A-4147-A177-3AD203B41FA5}">
                          <a16:colId xmlns:a16="http://schemas.microsoft.com/office/drawing/2014/main" val="4139238474"/>
                        </a:ext>
                      </a:extLst>
                    </a:gridCol>
                    <a:gridCol w="652610">
                      <a:extLst>
                        <a:ext uri="{9D8B030D-6E8A-4147-A177-3AD203B41FA5}">
                          <a16:colId xmlns:a16="http://schemas.microsoft.com/office/drawing/2014/main" val="4110646597"/>
                        </a:ext>
                      </a:extLst>
                    </a:gridCol>
                    <a:gridCol w="652610">
                      <a:extLst>
                        <a:ext uri="{9D8B030D-6E8A-4147-A177-3AD203B41FA5}">
                          <a16:colId xmlns:a16="http://schemas.microsoft.com/office/drawing/2014/main" val="2995505171"/>
                        </a:ext>
                      </a:extLst>
                    </a:gridCol>
                    <a:gridCol w="652610">
                      <a:extLst>
                        <a:ext uri="{9D8B030D-6E8A-4147-A177-3AD203B41FA5}">
                          <a16:colId xmlns:a16="http://schemas.microsoft.com/office/drawing/2014/main" val="1266902093"/>
                        </a:ext>
                      </a:extLst>
                    </a:gridCol>
                    <a:gridCol w="652610">
                      <a:extLst>
                        <a:ext uri="{9D8B030D-6E8A-4147-A177-3AD203B41FA5}">
                          <a16:colId xmlns:a16="http://schemas.microsoft.com/office/drawing/2014/main" val="1753513818"/>
                        </a:ext>
                      </a:extLst>
                    </a:gridCol>
                    <a:gridCol w="652610">
                      <a:extLst>
                        <a:ext uri="{9D8B030D-6E8A-4147-A177-3AD203B41FA5}">
                          <a16:colId xmlns:a16="http://schemas.microsoft.com/office/drawing/2014/main" val="1150257873"/>
                        </a:ext>
                      </a:extLst>
                    </a:gridCol>
                    <a:gridCol w="652610">
                      <a:extLst>
                        <a:ext uri="{9D8B030D-6E8A-4147-A177-3AD203B41FA5}">
                          <a16:colId xmlns:a16="http://schemas.microsoft.com/office/drawing/2014/main" val="1080064341"/>
                        </a:ext>
                      </a:extLst>
                    </a:gridCol>
                    <a:gridCol w="652610">
                      <a:extLst>
                        <a:ext uri="{9D8B030D-6E8A-4147-A177-3AD203B41FA5}">
                          <a16:colId xmlns:a16="http://schemas.microsoft.com/office/drawing/2014/main" val="4119138278"/>
                        </a:ext>
                      </a:extLst>
                    </a:gridCol>
                    <a:gridCol w="652610">
                      <a:extLst>
                        <a:ext uri="{9D8B030D-6E8A-4147-A177-3AD203B41FA5}">
                          <a16:colId xmlns:a16="http://schemas.microsoft.com/office/drawing/2014/main" val="360375226"/>
                        </a:ext>
                      </a:extLst>
                    </a:gridCol>
                  </a:tblGrid>
                  <a:tr h="321370">
                    <a:tc gridSpan="9">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9434" r="-73" b="-245283"/>
                          </a:stretch>
                        </a:blipFill>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ja-JP" sz="18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490101"/>
                      </a:ext>
                    </a:extLst>
                  </a:tr>
                  <a:tr h="344424">
                    <a:tc>
                      <a:txBody>
                        <a:bodyPr/>
                        <a:lstStyle/>
                        <a:p>
                          <a:pPr algn="ctr"/>
                          <a:r>
                            <a:rPr lang="en-US" sz="1600" kern="100" dirty="0">
                              <a:solidFill>
                                <a:sysClr val="windowText" lastClr="000000"/>
                              </a:solidFill>
                              <a:effectLst/>
                              <a:latin typeface="Arial" panose="020B0604020202020204" pitchFamily="34" charset="0"/>
                              <a:ea typeface="+mn-ea"/>
                              <a:cs typeface="Arial" panose="020B0604020202020204" pitchFamily="34" charset="0"/>
                            </a:rPr>
                            <a:t>Number of CFRP filament</a:t>
                          </a:r>
                          <a:endParaRPr lang="ja-JP" sz="1600" kern="100" dirty="0">
                            <a:solidFill>
                              <a:sysClr val="windowText" lastClr="000000"/>
                            </a:solidFill>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00" dirty="0">
                              <a:effectLst/>
                              <a:latin typeface="Arial" panose="020B0604020202020204" pitchFamily="34" charset="0"/>
                              <a:ea typeface="+mn-ea"/>
                              <a:cs typeface="Arial" panose="020B0604020202020204" pitchFamily="34" charset="0"/>
                            </a:rPr>
                            <a:t>0</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6</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12</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18</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ea typeface="+mn-ea"/>
                              <a:cs typeface="Arial" panose="020B0604020202020204" pitchFamily="34" charset="0"/>
                            </a:rPr>
                            <a:t>24</a:t>
                          </a:r>
                          <a:endParaRPr lang="ja-JP" sz="1600" kern="100" dirty="0">
                            <a:effectLst/>
                            <a:latin typeface="Arial" panose="020B0604020202020204" pitchFamily="34" charset="0"/>
                            <a:ea typeface="+mn-ea"/>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37</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439863"/>
                      </a:ext>
                    </a:extLst>
                  </a:tr>
                  <a:tr h="402336">
                    <a:tc>
                      <a:txBody>
                        <a:bodyPr/>
                        <a:lstStyle/>
                        <a:p>
                          <a:endParaRPr lang="ja-JP"/>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174242" r="-169901" b="-10606"/>
                          </a:stretch>
                        </a:blipFill>
                      </a:tcPr>
                    </a:tc>
                    <a:tc>
                      <a:txBody>
                        <a:bodyPr/>
                        <a:lstStyle/>
                        <a:p>
                          <a:pPr algn="ctr"/>
                          <a:r>
                            <a:rPr lang="en-US" sz="1600" kern="100" dirty="0">
                              <a:effectLst/>
                              <a:latin typeface="Arial" panose="020B0604020202020204" pitchFamily="34" charset="0"/>
                              <a:cs typeface="Arial" panose="020B0604020202020204" pitchFamily="34" charset="0"/>
                            </a:rPr>
                            <a:t>0.0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1.0</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2.1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3.1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4.2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5.2</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6.4</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75438" marR="7543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100" dirty="0">
                              <a:effectLst/>
                              <a:latin typeface="Arial" panose="020B0604020202020204" pitchFamily="34" charset="0"/>
                              <a:cs typeface="Arial" panose="020B0604020202020204" pitchFamily="34" charset="0"/>
                            </a:rPr>
                            <a:t>11</a:t>
                          </a:r>
                          <a:endParaRPr lang="ja-JP" sz="1600" kern="100" dirty="0">
                            <a:effectLst/>
                            <a:latin typeface="Arial" panose="020B0604020202020204" pitchFamily="34" charset="0"/>
                            <a:ea typeface="游明朝" panose="02020400000000000000" pitchFamily="18" charset="-128"/>
                            <a:cs typeface="Arial" panose="020B0604020202020204" pitchFamily="34" charset="0"/>
                          </a:endParaRPr>
                        </a:p>
                      </a:txBody>
                      <a:tcPr marL="83127" marR="83127" marT="50292" marB="502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384214"/>
                      </a:ext>
                    </a:extLst>
                  </a:tr>
                </a:tbl>
              </a:graphicData>
            </a:graphic>
          </p:graphicFrame>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63BA8CB-9CC6-4450-94F8-DA43B5CC9E31}"/>
                  </a:ext>
                </a:extLst>
              </p:cNvPr>
              <p:cNvSpPr txBox="1"/>
              <p:nvPr/>
            </p:nvSpPr>
            <p:spPr>
              <a:xfrm>
                <a:off x="350972" y="845962"/>
                <a:ext cx="8373958" cy="604524"/>
              </a:xfrm>
              <a:prstGeom prst="rect">
                <a:avLst/>
              </a:prstGeom>
              <a:noFill/>
            </p:spPr>
            <p:txBody>
              <a:bodyPr wrap="square" rtlCol="0">
                <a:spAutoFit/>
              </a:bodyPr>
              <a:lstStyle/>
              <a:p>
                <a:r>
                  <a:rPr kumimoji="1" lang="ja-JP" altLang="en-US" sz="1600" dirty="0">
                    <a:latin typeface="+mn-ea"/>
                  </a:rPr>
                  <a:t>手動強化試験片に埋め込む</a:t>
                </a:r>
                <a:r>
                  <a:rPr kumimoji="1" lang="en-US" altLang="ja-JP" sz="1600" dirty="0">
                    <a:latin typeface="+mn-ea"/>
                  </a:rPr>
                  <a:t>CFRP</a:t>
                </a:r>
                <a:r>
                  <a:rPr kumimoji="1" lang="ja-JP" altLang="en-US" sz="1600" dirty="0">
                    <a:latin typeface="+mn-ea"/>
                  </a:rPr>
                  <a:t>フィラメントの本数は</a:t>
                </a:r>
                <a:r>
                  <a:rPr kumimoji="1" lang="en-US" altLang="ja-JP" sz="1600" dirty="0">
                    <a:latin typeface="+mn-ea"/>
                  </a:rPr>
                  <a:t>0</a:t>
                </a:r>
                <a:r>
                  <a:rPr kumimoji="1" lang="ja-JP" altLang="en-US" sz="1600" dirty="0">
                    <a:latin typeface="+mn-ea"/>
                  </a:rPr>
                  <a:t>～</a:t>
                </a:r>
                <a:r>
                  <a:rPr kumimoji="1" lang="en-US" altLang="ja-JP" sz="1600" dirty="0">
                    <a:latin typeface="+mn-ea"/>
                  </a:rPr>
                  <a:t>62</a:t>
                </a:r>
                <a:r>
                  <a:rPr kumimoji="1" lang="ja-JP" altLang="en-US" sz="1600" dirty="0">
                    <a:latin typeface="+mn-ea"/>
                  </a:rPr>
                  <a:t>本で変化させる．</a:t>
                </a:r>
                <a:endParaRPr kumimoji="1" lang="en-US" altLang="ja-JP" sz="1600" dirty="0">
                  <a:latin typeface="+mn-ea"/>
                </a:endParaRPr>
              </a:p>
              <a:p>
                <a:r>
                  <a:rPr kumimoji="1" lang="ja-JP" altLang="en-US" sz="1600" dirty="0">
                    <a:latin typeface="+mn-ea"/>
                  </a:rPr>
                  <a:t>本数をより一般的な値にするため，体積含有率</a:t>
                </a:r>
                <a:r>
                  <a:rPr lang="en-US" altLang="ja-JP" sz="1600" dirty="0">
                    <a:ea typeface="游ゴシック" panose="020B0400000000000000" pitchFamily="50" charset="-128"/>
                  </a:rPr>
                  <a:t> </a:t>
                </a:r>
                <a14:m>
                  <m:oMath xmlns:m="http://schemas.openxmlformats.org/officeDocument/2006/math">
                    <m:sSub>
                      <m:sSubPr>
                        <m:ctrlPr>
                          <a:rPr lang="en-US" altLang="ja-JP" sz="1600" i="1" smtClean="0">
                            <a:latin typeface="Cambria Math" panose="02040503050406030204" pitchFamily="18" charset="0"/>
                            <a:ea typeface="游ゴシック" panose="020B0400000000000000" pitchFamily="50" charset="-128"/>
                          </a:rPr>
                        </m:ctrlPr>
                      </m:sSubPr>
                      <m:e>
                        <m:r>
                          <a:rPr lang="en-US" altLang="ja-JP" sz="1600" i="1">
                            <a:latin typeface="Cambria Math" panose="02040503050406030204" pitchFamily="18" charset="0"/>
                            <a:ea typeface="游ゴシック" panose="020B0400000000000000" pitchFamily="50" charset="-128"/>
                          </a:rPr>
                          <m:t>𝑉</m:t>
                        </m:r>
                      </m:e>
                      <m:sub>
                        <m:r>
                          <a:rPr lang="en-US" altLang="ja-JP" sz="1600" i="1">
                            <a:latin typeface="Cambria Math" panose="02040503050406030204" pitchFamily="18" charset="0"/>
                            <a:ea typeface="游ゴシック" panose="020B0400000000000000" pitchFamily="50" charset="-128"/>
                          </a:rPr>
                          <m:t>𝑓</m:t>
                        </m:r>
                      </m:sub>
                    </m:sSub>
                  </m:oMath>
                </a14:m>
                <a:r>
                  <a:rPr kumimoji="1" lang="ja-JP" altLang="en-US" sz="1600" dirty="0">
                    <a:latin typeface="+mn-ea"/>
                  </a:rPr>
                  <a:t>を定義する．</a:t>
                </a:r>
              </a:p>
            </p:txBody>
          </p:sp>
        </mc:Choice>
        <mc:Fallback xmlns="">
          <p:sp>
            <p:nvSpPr>
              <p:cNvPr id="21" name="テキスト ボックス 20">
                <a:extLst>
                  <a:ext uri="{FF2B5EF4-FFF2-40B4-BE49-F238E27FC236}">
                    <a16:creationId xmlns:a16="http://schemas.microsoft.com/office/drawing/2014/main" id="{863BA8CB-9CC6-4450-94F8-DA43B5CC9E31}"/>
                  </a:ext>
                </a:extLst>
              </p:cNvPr>
              <p:cNvSpPr txBox="1">
                <a:spLocks noRot="1" noChangeAspect="1" noMove="1" noResize="1" noEditPoints="1" noAdjustHandles="1" noChangeArrowheads="1" noChangeShapeType="1" noTextEdit="1"/>
              </p:cNvSpPr>
              <p:nvPr/>
            </p:nvSpPr>
            <p:spPr>
              <a:xfrm>
                <a:off x="350972" y="845962"/>
                <a:ext cx="8373958" cy="604524"/>
              </a:xfrm>
              <a:prstGeom prst="rect">
                <a:avLst/>
              </a:prstGeom>
              <a:blipFill>
                <a:blip r:embed="rId8"/>
                <a:stretch>
                  <a:fillRect l="-437" t="-3030" b="-10101"/>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C0A9F18E-AD34-46EB-BAFF-B629B72EE63A}"/>
              </a:ext>
            </a:extLst>
          </p:cNvPr>
          <p:cNvSpPr txBox="1"/>
          <p:nvPr/>
        </p:nvSpPr>
        <p:spPr>
          <a:xfrm>
            <a:off x="1789176" y="4878865"/>
            <a:ext cx="2457450" cy="338554"/>
          </a:xfrm>
          <a:prstGeom prst="rect">
            <a:avLst/>
          </a:prstGeom>
          <a:noFill/>
        </p:spPr>
        <p:txBody>
          <a:bodyPr wrap="square" rtlCol="0">
            <a:spAutoFit/>
          </a:bodyPr>
          <a:lstStyle/>
          <a:p>
            <a:r>
              <a:rPr kumimoji="1" lang="ja-JP" altLang="en-US" sz="1600" dirty="0"/>
              <a:t>手動強化試験片断面</a:t>
            </a:r>
          </a:p>
        </p:txBody>
      </p:sp>
      <p:sp>
        <p:nvSpPr>
          <p:cNvPr id="4" name="テキスト ボックス 3">
            <a:extLst>
              <a:ext uri="{FF2B5EF4-FFF2-40B4-BE49-F238E27FC236}">
                <a16:creationId xmlns:a16="http://schemas.microsoft.com/office/drawing/2014/main" id="{92886283-13E6-434B-9B91-528D2C6AA130}"/>
              </a:ext>
            </a:extLst>
          </p:cNvPr>
          <p:cNvSpPr txBox="1"/>
          <p:nvPr/>
        </p:nvSpPr>
        <p:spPr>
          <a:xfrm>
            <a:off x="5424484" y="4878865"/>
            <a:ext cx="2866486" cy="338554"/>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フィラメント断面</a:t>
            </a:r>
            <a:endParaRPr kumimoji="1" lang="en-US" altLang="ja-JP" sz="1600" dirty="0">
              <a:latin typeface="+mn-ea"/>
            </a:endParaRPr>
          </a:p>
        </p:txBody>
      </p:sp>
    </p:spTree>
    <p:extLst>
      <p:ext uri="{BB962C8B-B14F-4D97-AF65-F5344CB8AC3E}">
        <p14:creationId xmlns:p14="http://schemas.microsoft.com/office/powerpoint/2010/main" val="926612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311E12AC-75C6-4492-9A16-E9AE59FA6B73}"/>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10" name="図 9">
            <a:extLst>
              <a:ext uri="{FF2B5EF4-FFF2-40B4-BE49-F238E27FC236}">
                <a16:creationId xmlns:a16="http://schemas.microsoft.com/office/drawing/2014/main" id="{36A9AE5B-0309-422D-A012-42268B2BA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802742"/>
            <a:ext cx="3353694" cy="2332234"/>
          </a:xfrm>
          <a:prstGeom prst="rect">
            <a:avLst/>
          </a:prstGeom>
        </p:spPr>
      </p:pic>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9312"/>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a:solidFill>
                                        <a:schemeClr val="bg1"/>
                                      </a:solidFill>
                                      <a:latin typeface="Cambria Math" panose="02040503050406030204" pitchFamily="18" charset="0"/>
                                    </a:rPr>
                                    <m:t>𝜎</m:t>
                                  </m:r>
                                </m:e>
                                <m:sub>
                                  <m:r>
                                    <a:rPr lang="en-US" altLang="ja-JP" sz="1600" b="0" i="1">
                                      <a:solidFill>
                                        <a:schemeClr val="bg1"/>
                                      </a:solidFill>
                                      <a:latin typeface="Cambria Math" panose="02040503050406030204" pitchFamily="18" charset="0"/>
                                    </a:rPr>
                                    <m:t>𝑏</m:t>
                                  </m:r>
                                  <m:r>
                                    <a:rPr lang="en-US" altLang="ja-JP" sz="1600" b="0" i="1" smtClean="0">
                                      <a:solidFill>
                                        <a:schemeClr val="bg1"/>
                                      </a:solidFill>
                                      <a:latin typeface="Cambria Math" panose="02040503050406030204" pitchFamily="18" charset="0"/>
                                    </a:rPr>
                                    <m:t>_</m:t>
                                  </m:r>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を求めるのに使用した各材質の断面積及び応力</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Strength</a:t>
                          </a:r>
                          <a14:m>
                            <m:oMath xmlns:m="http://schemas.openxmlformats.org/officeDocument/2006/math">
                              <m:r>
                                <a:rPr kumimoji="1" lang="en-US" altLang="ja-JP" sz="1600" b="0" i="0" smtClean="0">
                                  <a:latin typeface="Cambria Math" panose="02040503050406030204" pitchFamily="18" charset="0"/>
                                  <a:ea typeface="+mn-ea"/>
                                  <a:cs typeface="Arial" panose="020B0604020202020204" pitchFamily="34" charset="0"/>
                                </a:rPr>
                                <m:t> </m:t>
                              </m:r>
                            </m:oMath>
                          </a14:m>
                          <a:r>
                            <a:rPr kumimoji="1" lang="en-US" altLang="ja-JP" sz="1600" b="0" dirty="0">
                              <a:latin typeface="+mn-ea"/>
                              <a:ea typeface="+mn-ea"/>
                              <a:cs typeface="Arial" panose="020B0604020202020204" pitchFamily="34" charset="0"/>
                            </a:rPr>
                            <a:t>[MPa]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3680158151"/>
                  </p:ext>
                </p:extLst>
              </p:nvPr>
            </p:nvGraphicFramePr>
            <p:xfrm>
              <a:off x="639337" y="5187125"/>
              <a:ext cx="7895957" cy="1349312"/>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343472">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4"/>
                          <a:stretch>
                            <a:fillRect t="-1754" r="-77" b="-312281"/>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endParaRPr lang="ja-JP"/>
                        </a:p>
                      </a:txBody>
                      <a:tcPr anchor="ctr">
                        <a:blipFill>
                          <a:blip r:embed="rId4"/>
                          <a:stretch>
                            <a:fillRect t="-307273" r="-186534" b="-21818"/>
                          </a:stretch>
                        </a:blipFill>
                      </a:tcPr>
                    </a:tc>
                    <a:tc>
                      <a:txBody>
                        <a:bodyPr/>
                        <a:lstStyle/>
                        <a:p>
                          <a:pPr algn="ctr"/>
                          <a:r>
                            <a:rPr kumimoji="1" lang="en-US" altLang="ja-JP" sz="1600" b="0" dirty="0">
                              <a:latin typeface="+mn-ea"/>
                              <a:ea typeface="+mn-ea"/>
                              <a:cs typeface="Arial" panose="020B0604020202020204" pitchFamily="34" charset="0"/>
                            </a:rPr>
                            <a:t>35.1</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700</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b="0" dirty="0">
                              <a:latin typeface="+mn-ea"/>
                              <a:ea typeface="+mn-ea"/>
                              <a:cs typeface="Arial" panose="020B0604020202020204" pitchFamily="34" charset="0"/>
                            </a:rPr>
                            <a:t>11.2</a:t>
                          </a:r>
                          <a:endParaRPr kumimoji="1" lang="ja-JP" altLang="en-US" sz="1600" b="0" dirty="0">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639069" y="6463712"/>
            <a:ext cx="3339376" cy="313356"/>
          </a:xfrm>
          <a:prstGeom prst="rect">
            <a:avLst/>
          </a:prstGeom>
          <a:noFill/>
        </p:spPr>
        <p:txBody>
          <a:bodyPr wrap="none" rtlCol="0">
            <a:spAutoFit/>
          </a:bodyPr>
          <a:lstStyle/>
          <a:p>
            <a:pPr>
              <a:lnSpc>
                <a:spcPts val="1900"/>
              </a:lnSpc>
            </a:pPr>
            <a:r>
              <a:rPr kumimoji="1" lang="en-US" altLang="ja-JP" sz="1100" b="0" i="1" dirty="0">
                <a:latin typeface="Times New Roman" panose="02020603050405020304" pitchFamily="18" charset="0"/>
                <a:cs typeface="Times New Roman" panose="02020603050405020304" pitchFamily="18" charset="0"/>
              </a:rPr>
              <a:t>n </a:t>
            </a:r>
            <a:r>
              <a:rPr lang="ja-JP" altLang="en-US" sz="1100" dirty="0">
                <a:latin typeface="游ゴシック" panose="020B0400000000000000" pitchFamily="50" charset="-128"/>
                <a:ea typeface="游ゴシック" panose="020B0400000000000000" pitchFamily="50" charset="-128"/>
              </a:rPr>
              <a:t>：試験片内に含まれる</a:t>
            </a:r>
            <a:r>
              <a:rPr lang="en-US" altLang="ja-JP" sz="1100" dirty="0">
                <a:latin typeface="游ゴシック" panose="020B0400000000000000" pitchFamily="50" charset="-128"/>
                <a:ea typeface="游ゴシック" panose="020B0400000000000000" pitchFamily="50" charset="-128"/>
              </a:rPr>
              <a:t>CFRP</a:t>
            </a:r>
            <a:r>
              <a:rPr lang="ja-JP" altLang="en-US" sz="1100" dirty="0">
                <a:latin typeface="游ゴシック" panose="020B0400000000000000" pitchFamily="50" charset="-128"/>
                <a:ea typeface="游ゴシック" panose="020B0400000000000000" pitchFamily="50" charset="-128"/>
              </a:rPr>
              <a:t>フィラメントの本数</a:t>
            </a:r>
            <a:endParaRPr kumimoji="1" lang="en-US" altLang="ja-JP" sz="11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496194" y="1161617"/>
                <a:ext cx="6766815"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𝑏</m:t>
                          </m:r>
                          <m:r>
                            <a:rPr lang="en-US" altLang="ja-JP" b="0" i="1" smtClean="0">
                              <a:latin typeface="Cambria Math" panose="02040503050406030204" pitchFamily="18" charset="0"/>
                            </a:rPr>
                            <m:t>_</m:t>
                          </m:r>
                          <m:r>
                            <a:rPr lang="en-US" altLang="ja-JP" b="0" i="1" smtClean="0">
                              <a:latin typeface="Cambria Math" panose="02040503050406030204" pitchFamily="18" charset="0"/>
                            </a:rPr>
                            <m:t>𝑡𝑜𝑡𝑎𝑙</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sSub>
                            <m:sSubPr>
                              <m:ctrlPr>
                                <a:rPr lang="ja-JP" altLang="ja-JP" i="1">
                                  <a:latin typeface="Cambria Math" panose="02040503050406030204" pitchFamily="18" charset="0"/>
                                </a:rPr>
                              </m:ctrlPr>
                            </m:sSubPr>
                            <m:e>
                              <m:r>
                                <a:rPr lang="en-US" altLang="ja-JP" i="1">
                                  <a:latin typeface="Cambria Math" panose="02040503050406030204" pitchFamily="18" charset="0"/>
                                </a:rPr>
                                <m:t>𝜎</m:t>
                              </m:r>
                            </m:e>
                            <m:sub>
                              <m:r>
                                <a:rPr lang="en-US" altLang="ja-JP" i="1">
                                  <a:latin typeface="Cambria Math" panose="02040503050406030204" pitchFamily="18" charset="0"/>
                                </a:rPr>
                                <m:t>𝑏</m:t>
                              </m:r>
                              <m:r>
                                <a:rPr lang="en-US" altLang="ja-JP" i="1">
                                  <a:latin typeface="Cambria Math" panose="02040503050406030204" pitchFamily="18" charset="0"/>
                                </a:rPr>
                                <m:t>_</m:t>
                              </m:r>
                              <m:r>
                                <a:rPr lang="en-US" altLang="ja-JP" b="0" i="1" smtClean="0">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r>
                            <a:rPr lang="en-US" altLang="ja-JP" b="0" i="1">
                              <a:latin typeface="Cambria Math" panose="02040503050406030204" pitchFamily="18" charset="0"/>
                            </a:rPr>
                            <m:t>𝜎</m:t>
                          </m:r>
                        </m:e>
                        <m:sub>
                          <m:r>
                            <a:rPr lang="en-US" altLang="ja-JP" b="0"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𝑃𝐿𝐴</m:t>
                          </m:r>
                        </m:sub>
                      </m:sSub>
                      <m:r>
                        <a:rPr lang="en-US" altLang="ja-JP" b="0" i="1">
                          <a:latin typeface="Cambria Math" panose="02040503050406030204" pitchFamily="18" charset="0"/>
                        </a:rPr>
                        <m:t>+</m:t>
                      </m:r>
                      <m:sSub>
                        <m:sSubPr>
                          <m:ctrlPr>
                            <a:rPr lang="ja-JP" altLang="ja-JP" i="1">
                              <a:latin typeface="Cambria Math" panose="02040503050406030204" pitchFamily="18" charset="0"/>
                            </a:rPr>
                          </m:ctrlPr>
                        </m:sSubPr>
                        <m:e>
                          <m:r>
                            <a:rPr lang="en-US" altLang="ja-JP" b="0" i="1">
                              <a:latin typeface="Cambria Math" panose="02040503050406030204" pitchFamily="18" charset="0"/>
                            </a:rPr>
                            <m:t>𝜎</m:t>
                          </m:r>
                        </m:e>
                        <m:sub>
                          <m:r>
                            <a:rPr lang="en-US" altLang="ja-JP" b="0" i="1">
                              <a:latin typeface="Cambria Math" panose="02040503050406030204" pitchFamily="18" charset="0"/>
                            </a:rPr>
                            <m:t>𝑒𝑝𝑜𝑥𝑦</m:t>
                          </m:r>
                        </m:sub>
                      </m:sSub>
                      <m:sSub>
                        <m:sSubPr>
                          <m:ctrlPr>
                            <a:rPr lang="ja-JP" altLang="ja-JP" i="1">
                              <a:latin typeface="Cambria Math" panose="02040503050406030204" pitchFamily="18" charset="0"/>
                            </a:rPr>
                          </m:ctrlPr>
                        </m:sSubPr>
                        <m:e>
                          <m:r>
                            <a:rPr lang="en-US" altLang="ja-JP" b="0" i="1">
                              <a:latin typeface="Cambria Math" panose="02040503050406030204" pitchFamily="18" charset="0"/>
                            </a:rPr>
                            <m:t>𝑉</m:t>
                          </m:r>
                        </m:e>
                        <m:sub>
                          <m:r>
                            <a:rPr lang="en-US" altLang="ja-JP" b="0" i="1">
                              <a:latin typeface="Cambria Math" panose="02040503050406030204" pitchFamily="18" charset="0"/>
                            </a:rPr>
                            <m:t>𝑓</m:t>
                          </m:r>
                          <m:r>
                            <a:rPr lang="en-US" altLang="ja-JP" b="0" i="1">
                              <a:latin typeface="Cambria Math" panose="02040503050406030204" pitchFamily="18" charset="0"/>
                            </a:rPr>
                            <m:t>_</m:t>
                          </m:r>
                          <m:r>
                            <a:rPr lang="en-US" altLang="ja-JP" b="0"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496194" y="1161617"/>
                <a:ext cx="6766815" cy="391582"/>
              </a:xfrm>
              <a:prstGeom prst="rect">
                <a:avLst/>
              </a:prstGeom>
              <a:blipFill>
                <a:blip r:embed="rId5"/>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4" y="784986"/>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51691" y="46403"/>
            <a:ext cx="808583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引張強さの理論値の算出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1628134"/>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i="1">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：手動強化試験片の引張強さの理論値，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𝑏</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の引張強さ，</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a:t>
                </a:r>
                <a:r>
                  <a:rPr lang="en-US" altLang="ja-JP" sz="1100" dirty="0">
                    <a:latin typeface="+mn-ea"/>
                  </a:rPr>
                  <a:t>PLA</a:t>
                </a:r>
                <a:r>
                  <a:rPr lang="ja-JP" altLang="en-US" sz="1100" dirty="0">
                    <a:latin typeface="+mn-ea"/>
                  </a:rPr>
                  <a:t>の応力</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i="1">
                            <a:latin typeface="Cambria Math" panose="02040503050406030204" pitchFamily="18" charset="0"/>
                          </a:rPr>
                          <m:t>𝜎</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破断歪時のエポキシ樹脂の応力，</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1628134"/>
                <a:ext cx="7791450" cy="953338"/>
              </a:xfrm>
              <a:prstGeom prst="rect">
                <a:avLst/>
              </a:prstGeom>
              <a:blipFill>
                <a:blip r:embed="rId6"/>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639069" y="3025940"/>
                <a:ext cx="4818756" cy="1885837"/>
              </a:xfrm>
              <a:prstGeom prst="rect">
                <a:avLst/>
              </a:prstGeom>
            </p:spPr>
            <p:txBody>
              <a:bodyPr wrap="square">
                <a:spAutoFit/>
              </a:bodyPr>
              <a:lstStyle/>
              <a:p>
                <a:pPr marL="285750" indent="-285750">
                  <a:buFont typeface="Wingdings" panose="05000000000000000000" pitchFamily="2" charset="2"/>
                  <a:buChar char="Ø"/>
                </a:pPr>
                <a14:m>
                  <m:oMath xmlns:m="http://schemas.openxmlformats.org/officeDocument/2006/math">
                    <m:sSub>
                      <m:sSubPr>
                        <m:ctrlPr>
                          <a:rPr lang="ja-JP" altLang="ja-JP" sz="1600" i="1" smtClean="0">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𝑃𝐿𝐴</m:t>
                        </m:r>
                      </m:sub>
                    </m:sSub>
                  </m:oMath>
                </a14:m>
                <a:r>
                  <a:rPr lang="ja-JP" altLang="en-US" sz="1600" dirty="0">
                    <a:latin typeface="游ゴシック" panose="020B0400000000000000" pitchFamily="50" charset="-128"/>
                    <a:ea typeface="游ゴシック" panose="020B0400000000000000" pitchFamily="50" charset="-128"/>
                  </a:rPr>
                  <a:t>及び</a:t>
                </a:r>
                <a14:m>
                  <m:oMath xmlns:m="http://schemas.openxmlformats.org/officeDocument/2006/math">
                    <m:sSub>
                      <m:sSubPr>
                        <m:ctrlPr>
                          <a:rPr lang="ja-JP" altLang="ja-JP" sz="1600" i="1">
                            <a:latin typeface="Cambria Math" panose="02040503050406030204" pitchFamily="18" charset="0"/>
                          </a:rPr>
                        </m:ctrlPr>
                      </m:sSubPr>
                      <m:e>
                        <m:r>
                          <a:rPr lang="en-US" altLang="ja-JP" sz="1600" i="1">
                            <a:latin typeface="Cambria Math" panose="02040503050406030204" pitchFamily="18" charset="0"/>
                          </a:rPr>
                          <m:t>𝜎</m:t>
                        </m:r>
                      </m:e>
                      <m:sub>
                        <m:r>
                          <a:rPr lang="en-US" altLang="ja-JP" sz="1600" b="0" i="1" smtClean="0">
                            <a:latin typeface="Cambria Math" panose="02040503050406030204" pitchFamily="18" charset="0"/>
                          </a:rPr>
                          <m:t>𝑒𝑝𝑜𝑥𝑦</m:t>
                        </m:r>
                      </m:sub>
                    </m:sSub>
                    <m:r>
                      <a:rPr lang="en-US" altLang="ja-JP" sz="1600" i="1">
                        <a:latin typeface="Cambria Math" panose="02040503050406030204" pitchFamily="18" charset="0"/>
                      </a:rPr>
                      <m:t> </m:t>
                    </m:r>
                  </m:oMath>
                </a14:m>
                <a:r>
                  <a:rPr lang="ja-JP" altLang="en-US" sz="1600" dirty="0">
                    <a:latin typeface="游ゴシック" panose="020B0400000000000000" pitchFamily="50" charset="-128"/>
                    <a:ea typeface="游ゴシック" panose="020B0400000000000000" pitchFamily="50" charset="-128"/>
                  </a:rPr>
                  <a:t>は左図のように，</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フィラメントが破断したときの</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歪</a:t>
                </a:r>
                <a:r>
                  <a:rPr lang="en-US" altLang="ja-JP" sz="1600" dirty="0">
                    <a:latin typeface="游ゴシック" panose="020B0400000000000000" pitchFamily="50" charset="-128"/>
                    <a:ea typeface="游ゴシック" panose="020B0400000000000000" pitchFamily="50" charset="-128"/>
                  </a:rPr>
                  <a:t>(0.013)</a:t>
                </a:r>
                <a:r>
                  <a:rPr lang="ja-JP" altLang="en-US" sz="1600" dirty="0">
                    <a:latin typeface="游ゴシック" panose="020B0400000000000000" pitchFamily="50" charset="-128"/>
                    <a:ea typeface="游ゴシック" panose="020B0400000000000000" pitchFamily="50" charset="-128"/>
                  </a:rPr>
                  <a:t>時の，応力である．</a:t>
                </a:r>
                <a:endParaRPr lang="en-US" altLang="ja-JP" sz="1600" dirty="0">
                  <a:latin typeface="游ゴシック" panose="020B0400000000000000" pitchFamily="50" charset="-128"/>
                  <a:ea typeface="游ゴシック" panose="020B0400000000000000" pitchFamily="50" charset="-128"/>
                </a:endParaRPr>
              </a:p>
              <a:p>
                <a:endParaRPr lang="en-US" altLang="ja-JP" sz="1600" dirty="0">
                  <a:latin typeface="游ゴシック" panose="020B0400000000000000" pitchFamily="50" charset="-128"/>
                  <a:ea typeface="游ゴシック" panose="020B0400000000000000" pitchFamily="50" charset="-128"/>
                </a:endParaRPr>
              </a:p>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a:t>
                </a:r>
                <a:endParaRPr lang="en-US" altLang="ja-JP" sz="1600" dirty="0">
                  <a:latin typeface="游ゴシック" panose="020B0400000000000000" pitchFamily="50" charset="-128"/>
                  <a:ea typeface="游ゴシック" panose="020B0400000000000000" pitchFamily="50" charset="-128"/>
                </a:endParaRPr>
              </a:p>
              <a:p>
                <a:r>
                  <a:rPr lang="ja-JP" altLang="en-US" sz="1600" dirty="0">
                    <a:latin typeface="游ゴシック" panose="020B0400000000000000" pitchFamily="50" charset="-128"/>
                    <a:ea typeface="游ゴシック" panose="020B0400000000000000" pitchFamily="50" charset="-128"/>
                  </a:rPr>
                  <a:t>　 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a:t>
                </a:r>
                <a:endParaRPr lang="en-US" altLang="ja-JP" sz="1600" dirty="0">
                  <a:latin typeface="游ゴシック" panose="020B0400000000000000" pitchFamily="50" charset="-128"/>
                </a:endParaRPr>
              </a:p>
              <a:p>
                <a:r>
                  <a:rPr lang="ja-JP" altLang="en-US" sz="1600" dirty="0">
                    <a:latin typeface="游ゴシック" panose="020B0400000000000000" pitchFamily="50" charset="-128"/>
                  </a:rPr>
                  <a:t>　 算出している．</a:t>
                </a:r>
                <a:endParaRPr lang="en-US" altLang="ja-JP" sz="1600" dirty="0">
                  <a:latin typeface="游ゴシック" panose="020B0400000000000000" pitchFamily="50" charset="-128"/>
                  <a:ea typeface="游ゴシック" panose="020B0400000000000000" pitchFamily="50" charset="-128"/>
                </a:endParaRP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639069" y="3025940"/>
                <a:ext cx="4818756" cy="1885837"/>
              </a:xfrm>
              <a:prstGeom prst="rect">
                <a:avLst/>
              </a:prstGeom>
              <a:blipFill>
                <a:blip r:embed="rId7"/>
                <a:stretch>
                  <a:fillRect l="-506" t="-645" b="-12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167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B4F4D30-739C-4E13-BEB0-7DDB0380243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600" i="1" smtClean="0">
                                      <a:solidFill>
                                        <a:schemeClr val="bg1"/>
                                      </a:solidFill>
                                      <a:latin typeface="Cambria Math" panose="02040503050406030204" pitchFamily="18" charset="0"/>
                                    </a:rPr>
                                  </m:ctrlPr>
                                </m:sSubPr>
                                <m:e>
                                  <m:r>
                                    <a:rPr lang="en-US" altLang="ja-JP" sz="1600" b="0" i="1" smtClean="0">
                                      <a:solidFill>
                                        <a:schemeClr val="bg1"/>
                                      </a:solidFill>
                                      <a:latin typeface="Cambria Math" panose="02040503050406030204" pitchFamily="18" charset="0"/>
                                    </a:rPr>
                                    <m:t>𝐸</m:t>
                                  </m:r>
                                </m:e>
                                <m:sub>
                                  <m:r>
                                    <a:rPr lang="en-US" altLang="ja-JP" sz="1600" b="0" i="1" smtClean="0">
                                      <a:solidFill>
                                        <a:schemeClr val="bg1"/>
                                      </a:solidFill>
                                      <a:latin typeface="Cambria Math" panose="02040503050406030204" pitchFamily="18" charset="0"/>
                                    </a:rPr>
                                    <m:t>𝑡𝑜𝑡𝑎𝑙</m:t>
                                  </m:r>
                                </m:sub>
                              </m:sSub>
                            </m:oMath>
                          </a14:m>
                          <a:r>
                            <a:rPr kumimoji="1" lang="ja-JP" altLang="en-US" sz="1600" b="0" dirty="0">
                              <a:solidFill>
                                <a:schemeClr val="bg1"/>
                              </a:solidFill>
                              <a:latin typeface="+mn-ea"/>
                              <a:ea typeface="+mn-ea"/>
                              <a:cs typeface="Arial" panose="020B0604020202020204" pitchFamily="34" charset="0"/>
                            </a:rPr>
                            <a:t>を求めるのに使用した各材質の断面積及びヤング率</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4224513048"/>
                  </p:ext>
                </p:extLst>
              </p:nvPr>
            </p:nvGraphicFramePr>
            <p:xfrm>
              <a:off x="391686" y="4800340"/>
              <a:ext cx="8365969" cy="1341120"/>
            </p:xfrm>
            <a:graphic>
              <a:graphicData uri="http://schemas.openxmlformats.org/drawingml/2006/table">
                <a:tbl>
                  <a:tblPr firstRow="1" bandRow="1">
                    <a:tableStyleId>{9D7B26C5-4107-4FEC-AEDC-1716B250A1EF}</a:tableStyleId>
                  </a:tblPr>
                  <a:tblGrid>
                    <a:gridCol w="3177743">
                      <a:extLst>
                        <a:ext uri="{9D8B030D-6E8A-4147-A177-3AD203B41FA5}">
                          <a16:colId xmlns:a16="http://schemas.microsoft.com/office/drawing/2014/main" val="634985179"/>
                        </a:ext>
                      </a:extLst>
                    </a:gridCol>
                    <a:gridCol w="1261498">
                      <a:extLst>
                        <a:ext uri="{9D8B030D-6E8A-4147-A177-3AD203B41FA5}">
                          <a16:colId xmlns:a16="http://schemas.microsoft.com/office/drawing/2014/main" val="375967172"/>
                        </a:ext>
                      </a:extLst>
                    </a:gridCol>
                    <a:gridCol w="2250512">
                      <a:extLst>
                        <a:ext uri="{9D8B030D-6E8A-4147-A177-3AD203B41FA5}">
                          <a16:colId xmlns:a16="http://schemas.microsoft.com/office/drawing/2014/main" val="2269054118"/>
                        </a:ext>
                      </a:extLst>
                    </a:gridCol>
                    <a:gridCol w="1676216">
                      <a:extLst>
                        <a:ext uri="{9D8B030D-6E8A-4147-A177-3AD203B41FA5}">
                          <a16:colId xmlns:a16="http://schemas.microsoft.com/office/drawing/2014/main" val="878070161"/>
                        </a:ext>
                      </a:extLst>
                    </a:gridCol>
                  </a:tblGrid>
                  <a:tr h="335280">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3"/>
                          <a:stretch>
                            <a:fillRect t="-5455" r="-73" b="-323636"/>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35280">
                    <a:tc>
                      <a:txBody>
                        <a:bodyPr/>
                        <a:lstStyle/>
                        <a:p>
                          <a:pPr algn="ct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PLA</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b="0" dirty="0">
                              <a:latin typeface="+mn-ea"/>
                              <a:ea typeface="+mn-ea"/>
                              <a:cs typeface="Arial" panose="020B0604020202020204" pitchFamily="34" charset="0"/>
                            </a:rPr>
                            <a:t>CFRP filament (</a:t>
                          </a:r>
                          <a:r>
                            <a:rPr kumimoji="1" lang="en-US" altLang="ja-JP" sz="1600" b="0" i="1" dirty="0">
                              <a:latin typeface="Times New Roman" panose="02020603050405020304" pitchFamily="18" charset="0"/>
                              <a:ea typeface="+mn-ea"/>
                              <a:cs typeface="Times New Roman" panose="02020603050405020304" pitchFamily="18" charset="0"/>
                            </a:rPr>
                            <a:t>n</a:t>
                          </a:r>
                          <a:r>
                            <a:rPr kumimoji="1" lang="en-US" altLang="ja-JP" sz="1600" b="0" i="0" dirty="0">
                              <a:latin typeface="+mn-ea"/>
                              <a:ea typeface="+mn-ea"/>
                              <a:cs typeface="Arial" panose="020B0604020202020204" pitchFamily="34" charset="0"/>
                            </a:rPr>
                            <a:t>)</a:t>
                          </a:r>
                          <a:endParaRPr kumimoji="1" lang="ja-JP" altLang="en-US" sz="16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600" b="0" dirty="0">
                              <a:latin typeface="+mn-ea"/>
                              <a:ea typeface="+mn-ea"/>
                              <a:cs typeface="Arial" panose="020B0604020202020204" pitchFamily="34" charset="0"/>
                            </a:rPr>
                            <a:t>Epoxy</a:t>
                          </a:r>
                          <a:endParaRPr kumimoji="1" lang="ja-JP" altLang="en-US" sz="16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35280">
                    <a:tc>
                      <a:txBody>
                        <a:bodyPr/>
                        <a:lstStyle/>
                        <a:p>
                          <a:pPr algn="ctr"/>
                          <a:r>
                            <a:rPr kumimoji="1" lang="en-US" altLang="ja-JP" sz="1600" b="0" dirty="0">
                              <a:latin typeface="+mn-ea"/>
                              <a:ea typeface="+mn-ea"/>
                              <a:cs typeface="Arial" panose="020B0604020202020204" pitchFamily="34" charset="0"/>
                            </a:rPr>
                            <a:t>Cross section area [mm²]</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25.7</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0.111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600" b="0" dirty="0">
                              <a:latin typeface="+mn-ea"/>
                              <a:ea typeface="+mn-ea"/>
                              <a:cs typeface="Arial" panose="020B0604020202020204" pitchFamily="34" charset="0"/>
                            </a:rPr>
                            <a:t>22.7-0.11 </a:t>
                          </a:r>
                          <a:r>
                            <a:rPr kumimoji="1" lang="en-US" altLang="ja-JP" sz="1600" b="0" i="1" dirty="0">
                              <a:latin typeface="Times New Roman" panose="02020603050405020304" pitchFamily="18" charset="0"/>
                              <a:ea typeface="+mn-ea"/>
                              <a:cs typeface="Times New Roman" panose="02020603050405020304" pitchFamily="18" charset="0"/>
                            </a:rPr>
                            <a:t>n</a:t>
                          </a:r>
                          <a:endParaRPr kumimoji="1" lang="ja-JP" altLang="en-US" sz="16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35280">
                    <a:tc>
                      <a:txBody>
                        <a:bodyPr/>
                        <a:lstStyle/>
                        <a:p>
                          <a:pPr algn="ctr"/>
                          <a:r>
                            <a:rPr kumimoji="1" lang="en-US" altLang="ja-JP" sz="1600" b="0" dirty="0">
                              <a:latin typeface="+mn-ea"/>
                              <a:ea typeface="+mn-ea"/>
                              <a:cs typeface="Arial" panose="020B0604020202020204" pitchFamily="34" charset="0"/>
                            </a:rPr>
                            <a:t>Young’s modules [GPa]</a:t>
                          </a:r>
                          <a:endParaRPr kumimoji="1" lang="ja-JP" altLang="en-US" sz="1600" b="0" dirty="0">
                            <a:latin typeface="+mn-ea"/>
                            <a:ea typeface="+mn-ea"/>
                            <a:cs typeface="Arial" panose="020B0604020202020204" pitchFamily="34"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2.78</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54.0</a:t>
                          </a:r>
                          <a:endParaRPr kumimoji="1" lang="ja-JP" altLang="en-US" sz="1600" dirty="0">
                            <a:latin typeface="+mn-ea"/>
                            <a:ea typeface="+mn-ea"/>
                            <a:cs typeface="Times New Roman" panose="02020603050405020304" pitchFamily="18" charset="0"/>
                          </a:endParaRPr>
                        </a:p>
                      </a:txBody>
                      <a:tcPr anchor="ctr">
                        <a:noFill/>
                      </a:tcPr>
                    </a:tc>
                    <a:tc>
                      <a:txBody>
                        <a:bodyPr/>
                        <a:lstStyle/>
                        <a:p>
                          <a:pPr algn="ctr"/>
                          <a:r>
                            <a:rPr kumimoji="1" lang="en-US" altLang="ja-JP" sz="1600" dirty="0">
                              <a:latin typeface="+mn-ea"/>
                              <a:ea typeface="+mn-ea"/>
                              <a:cs typeface="Times New Roman" panose="02020603050405020304" pitchFamily="18" charset="0"/>
                            </a:rPr>
                            <a:t>0.914</a:t>
                          </a:r>
                          <a:endParaRPr kumimoji="1" lang="ja-JP" altLang="en-US" sz="1600" dirty="0">
                            <a:latin typeface="+mn-ea"/>
                            <a:ea typeface="+mn-ea"/>
                            <a:cs typeface="Times New Roman" panose="02020603050405020304" pitchFamily="18"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7" name="テキスト ボックス 6">
            <a:extLst>
              <a:ext uri="{FF2B5EF4-FFF2-40B4-BE49-F238E27FC236}">
                <a16:creationId xmlns:a16="http://schemas.microsoft.com/office/drawing/2014/main" id="{1C5845D7-197B-4DB3-AA30-3E5C47174448}"/>
              </a:ext>
            </a:extLst>
          </p:cNvPr>
          <p:cNvSpPr txBox="1"/>
          <p:nvPr/>
        </p:nvSpPr>
        <p:spPr>
          <a:xfrm>
            <a:off x="496193" y="6141460"/>
            <a:ext cx="3624710" cy="316753"/>
          </a:xfrm>
          <a:prstGeom prst="rect">
            <a:avLst/>
          </a:prstGeom>
          <a:noFill/>
        </p:spPr>
        <p:txBody>
          <a:bodyPr wrap="none" rtlCol="0">
            <a:spAutoFit/>
          </a:bodyPr>
          <a:lstStyle/>
          <a:p>
            <a:pPr>
              <a:lnSpc>
                <a:spcPts val="1900"/>
              </a:lnSpc>
            </a:pPr>
            <a:r>
              <a:rPr kumimoji="1" lang="en-US" altLang="ja-JP" sz="1200" b="0" i="1" dirty="0">
                <a:latin typeface="Times New Roman" panose="02020603050405020304" pitchFamily="18" charset="0"/>
                <a:cs typeface="Times New Roman" panose="02020603050405020304" pitchFamily="18" charset="0"/>
              </a:rPr>
              <a:t>n </a:t>
            </a:r>
            <a:r>
              <a:rPr lang="ja-JP" altLang="en-US" sz="1200" dirty="0">
                <a:latin typeface="游ゴシック" panose="020B0400000000000000" pitchFamily="50" charset="-128"/>
                <a:ea typeface="游ゴシック" panose="020B0400000000000000" pitchFamily="50" charset="-128"/>
              </a:rPr>
              <a:t>：試験片内に含まれる</a:t>
            </a:r>
            <a:r>
              <a:rPr lang="en-US" altLang="ja-JP" sz="1200" dirty="0">
                <a:latin typeface="游ゴシック" panose="020B0400000000000000" pitchFamily="50" charset="-128"/>
                <a:ea typeface="游ゴシック" panose="020B0400000000000000" pitchFamily="50" charset="-128"/>
              </a:rPr>
              <a:t>CFRP</a:t>
            </a:r>
            <a:r>
              <a:rPr lang="ja-JP" altLang="en-US" sz="1200" dirty="0">
                <a:latin typeface="游ゴシック" panose="020B0400000000000000" pitchFamily="50" charset="-128"/>
                <a:ea typeface="游ゴシック" panose="020B0400000000000000" pitchFamily="50" charset="-128"/>
              </a:rPr>
              <a:t>フィラメントの本数</a:t>
            </a:r>
            <a:endParaRPr kumimoji="1" lang="en-US" altLang="ja-JP" sz="1200" dirty="0">
              <a:latin typeface="游ゴシック" panose="020B0400000000000000" pitchFamily="50" charset="-128"/>
              <a:ea typeface="游ゴシック" panose="020B0400000000000000" pitchFamily="50"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4129CA1F-F143-4F9A-8C99-8DDD6866C131}"/>
                  </a:ext>
                </a:extLst>
              </p:cNvPr>
              <p:cNvSpPr/>
              <p:nvPr/>
            </p:nvSpPr>
            <p:spPr>
              <a:xfrm>
                <a:off x="639069" y="1724655"/>
                <a:ext cx="5592409"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𝑡𝑜𝑡𝑎𝑙</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𝐶𝐹𝑅𝑃</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𝐶𝐹</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𝑃𝐿𝐴</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𝑃𝐿𝐴</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𝑒𝑝𝑜</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𝑓</m:t>
                          </m:r>
                          <m:r>
                            <a:rPr lang="en-US" altLang="ja-JP" i="1">
                              <a:latin typeface="Cambria Math" panose="02040503050406030204" pitchFamily="18" charset="0"/>
                            </a:rPr>
                            <m:t>_</m:t>
                          </m:r>
                          <m:r>
                            <a:rPr lang="en-US" altLang="ja-JP" i="1">
                              <a:latin typeface="Cambria Math" panose="02040503050406030204" pitchFamily="18" charset="0"/>
                            </a:rPr>
                            <m:t>𝑒𝑝𝑜𝑥𝑦</m:t>
                          </m:r>
                        </m:sub>
                      </m:sSub>
                    </m:oMath>
                  </m:oMathPara>
                </a14:m>
                <a:endParaRPr lang="en-US" altLang="ja-JP" dirty="0">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4129CA1F-F143-4F9A-8C99-8DDD6866C131}"/>
                  </a:ext>
                </a:extLst>
              </p:cNvPr>
              <p:cNvSpPr>
                <a:spLocks noRot="1" noChangeAspect="1" noMove="1" noResize="1" noEditPoints="1" noAdjustHandles="1" noChangeArrowheads="1" noChangeShapeType="1" noTextEdit="1"/>
              </p:cNvSpPr>
              <p:nvPr/>
            </p:nvSpPr>
            <p:spPr>
              <a:xfrm>
                <a:off x="639069" y="1724655"/>
                <a:ext cx="5592409" cy="391582"/>
              </a:xfrm>
              <a:prstGeom prst="rect">
                <a:avLst/>
              </a:prstGeom>
              <a:blipFill>
                <a:blip r:embed="rId4"/>
                <a:stretch>
                  <a:fillRect b="-937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622CCDE1-C76F-42A3-AB12-2322CA23F9E0}"/>
              </a:ext>
            </a:extLst>
          </p:cNvPr>
          <p:cNvSpPr/>
          <p:nvPr/>
        </p:nvSpPr>
        <p:spPr>
          <a:xfrm>
            <a:off x="496193" y="992363"/>
            <a:ext cx="7135728" cy="338554"/>
          </a:xfrm>
          <a:prstGeom prst="rect">
            <a:avLst/>
          </a:prstGeom>
        </p:spPr>
        <p:txBody>
          <a:bodyPr wrap="square">
            <a:spAutoFit/>
          </a:bodyPr>
          <a:lstStyle/>
          <a:p>
            <a:r>
              <a:rPr lang="ja-JP" altLang="en-US" sz="1600" dirty="0">
                <a:latin typeface="游ゴシック" panose="020B0400000000000000" pitchFamily="50" charset="-128"/>
                <a:ea typeface="游ゴシック" panose="020B0400000000000000" pitchFamily="50" charset="-128"/>
              </a:rPr>
              <a:t>引張強さの複合則から本実験結果が妥当であったかを評価する．</a:t>
            </a:r>
            <a:endParaRPr lang="en-US" altLang="ja-JP" sz="1600" dirty="0">
              <a:latin typeface="游ゴシック" panose="020B0400000000000000" pitchFamily="50" charset="-128"/>
              <a:ea typeface="游ゴシック" panose="020B0400000000000000" pitchFamily="50" charset="-128"/>
            </a:endParaRPr>
          </a:p>
        </p:txBody>
      </p:sp>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51692" y="50697"/>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ヤング率の理論値の算出</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D64B2662-D401-4A52-9B3F-CCC8E6C5FF35}"/>
                  </a:ext>
                </a:extLst>
              </p:cNvPr>
              <p:cNvSpPr txBox="1"/>
              <p:nvPr/>
            </p:nvSpPr>
            <p:spPr>
              <a:xfrm>
                <a:off x="639069" y="2206932"/>
                <a:ext cx="7791450" cy="953338"/>
              </a:xfrm>
              <a:prstGeom prst="rect">
                <a:avLst/>
              </a:prstGeom>
              <a:noFill/>
              <a:ln>
                <a:noFill/>
              </a:ln>
            </p:spPr>
            <p:txBody>
              <a:bodyPr wrap="square" rtlCol="0">
                <a:spAutoFit/>
              </a:bodyPr>
              <a:lstStyle/>
              <a:p>
                <a:pPr>
                  <a:lnSpc>
                    <a:spcPts val="2300"/>
                  </a:lnSpc>
                </a:pP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𝑡𝑜𝑡𝑎𝑙</m:t>
                        </m:r>
                      </m:sub>
                    </m:sSub>
                    <m:r>
                      <a:rPr lang="en-US" altLang="ja-JP" sz="1100" i="1">
                        <a:latin typeface="Cambria Math" panose="02040503050406030204" pitchFamily="18" charset="0"/>
                      </a:rPr>
                      <m:t> </m:t>
                    </m:r>
                  </m:oMath>
                </a14:m>
                <a:r>
                  <a:rPr lang="ja-JP" altLang="en-US" sz="1100" dirty="0">
                    <a:latin typeface="+mn-ea"/>
                  </a:rPr>
                  <a:t>：手動強化試験片のヤング率の理論値，</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𝐶𝐹𝑅𝑃</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CFRP</a:t>
                </a:r>
                <a:r>
                  <a:rPr lang="ja-JP" altLang="en-US" sz="1100" dirty="0">
                    <a:latin typeface="+mn-ea"/>
                  </a:rPr>
                  <a:t>のヤング率，</a:t>
                </a:r>
                <a14:m>
                  <m:oMath xmlns:m="http://schemas.openxmlformats.org/officeDocument/2006/math">
                    <m:sSub>
                      <m:sSubPr>
                        <m:ctrlPr>
                          <a:rPr lang="ja-JP" altLang="ja-JP" sz="1100" i="1" smtClean="0">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𝑃𝐿𝐴</m:t>
                        </m:r>
                      </m:sub>
                    </m:sSub>
                    <m:r>
                      <a:rPr lang="en-US" altLang="ja-JP" sz="1100" i="1">
                        <a:latin typeface="Cambria Math" panose="02040503050406030204" pitchFamily="18" charset="0"/>
                      </a:rPr>
                      <m:t> </m:t>
                    </m:r>
                  </m:oMath>
                </a14:m>
                <a:r>
                  <a:rPr lang="ja-JP" altLang="en-US" sz="1100" dirty="0">
                    <a:latin typeface="+mn-ea"/>
                  </a:rPr>
                  <a:t>：</a:t>
                </a:r>
                <a:r>
                  <a:rPr lang="en-US" altLang="ja-JP" sz="1100" dirty="0">
                    <a:latin typeface="+mn-ea"/>
                  </a:rPr>
                  <a:t>PLA</a:t>
                </a:r>
                <a:r>
                  <a:rPr lang="ja-JP" altLang="en-US" sz="1100" dirty="0">
                    <a:latin typeface="+mn-ea"/>
                  </a:rPr>
                  <a:t>のヤング率</a:t>
                </a:r>
                <a:endParaRPr lang="en-US" altLang="ja-JP" sz="1100" dirty="0">
                  <a:latin typeface="+mn-ea"/>
                </a:endParaRPr>
              </a:p>
              <a:p>
                <a:pPr>
                  <a:lnSpc>
                    <a:spcPts val="2300"/>
                  </a:lnSpc>
                </a:pPr>
                <a:r>
                  <a:rPr lang="ja-JP" altLang="ja-JP" sz="1100" dirty="0"/>
                  <a:t> </a:t>
                </a:r>
                <a14:m>
                  <m:oMath xmlns:m="http://schemas.openxmlformats.org/officeDocument/2006/math">
                    <m:sSub>
                      <m:sSubPr>
                        <m:ctrlPr>
                          <a:rPr lang="ja-JP" altLang="ja-JP" sz="1100" i="1">
                            <a:latin typeface="Cambria Math" panose="02040503050406030204" pitchFamily="18" charset="0"/>
                          </a:rPr>
                        </m:ctrlPr>
                      </m:sSubPr>
                      <m:e>
                        <m:r>
                          <a:rPr lang="en-US" altLang="ja-JP" sz="1100" b="0" i="1" smtClean="0">
                            <a:latin typeface="Cambria Math" panose="02040503050406030204" pitchFamily="18" charset="0"/>
                          </a:rPr>
                          <m:t>𝐸</m:t>
                        </m:r>
                      </m:e>
                      <m:sub>
                        <m:r>
                          <a:rPr lang="en-US" altLang="ja-JP" sz="1100" b="0" i="1" smtClean="0">
                            <a:latin typeface="Cambria Math" panose="02040503050406030204" pitchFamily="18" charset="0"/>
                          </a:rPr>
                          <m:t>𝑒𝑝𝑜𝑥𝑦</m:t>
                        </m:r>
                      </m:sub>
                    </m:sSub>
                    <m:r>
                      <a:rPr lang="en-US" altLang="ja-JP" sz="1100" i="1">
                        <a:latin typeface="Cambria Math" panose="02040503050406030204" pitchFamily="18" charset="0"/>
                      </a:rPr>
                      <m:t> </m:t>
                    </m:r>
                  </m:oMath>
                </a14:m>
                <a:r>
                  <a:rPr lang="ja-JP" altLang="en-US" sz="1100" dirty="0">
                    <a:latin typeface="+mn-ea"/>
                  </a:rPr>
                  <a:t>：エポキシ樹脂のヤング率，</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r>
                          <a:rPr lang="en-US" altLang="ja-JP" sz="1100" b="0" i="1" smtClean="0">
                            <a:latin typeface="Cambria Math" panose="02040503050406030204" pitchFamily="18" charset="0"/>
                          </a:rPr>
                          <m:t>_</m:t>
                        </m:r>
                        <m:r>
                          <a:rPr lang="en-US" altLang="ja-JP" sz="1100" b="0" i="1" smtClean="0">
                            <a:latin typeface="Cambria Math" panose="02040503050406030204" pitchFamily="18" charset="0"/>
                          </a:rPr>
                          <m:t>𝐶𝐹</m:t>
                        </m:r>
                      </m:sub>
                    </m:sSub>
                  </m:oMath>
                </a14:m>
                <a:r>
                  <a:rPr lang="ja-JP" altLang="en-US" sz="1100" dirty="0">
                    <a:latin typeface="+mn-ea"/>
                  </a:rPr>
                  <a:t>：試験片断面に含まれる炭素繊維割合</a:t>
                </a:r>
                <a:endParaRPr lang="en-US" altLang="ja-JP" sz="1100" dirty="0">
                  <a:latin typeface="+mn-ea"/>
                </a:endParaRPr>
              </a:p>
              <a:p>
                <a:pPr>
                  <a:lnSpc>
                    <a:spcPts val="2300"/>
                  </a:lnSpc>
                </a:pP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𝑃𝐿𝐴</m:t>
                        </m:r>
                      </m:sub>
                    </m:sSub>
                  </m:oMath>
                </a14:m>
                <a:r>
                  <a:rPr lang="ja-JP" altLang="en-US" sz="1100" dirty="0">
                    <a:latin typeface="+mn-ea"/>
                  </a:rPr>
                  <a:t>：試験片断面に含まれる</a:t>
                </a:r>
                <a:r>
                  <a:rPr lang="en-US" altLang="ja-JP" sz="1100" dirty="0">
                    <a:latin typeface="+mn-ea"/>
                  </a:rPr>
                  <a:t>PLA</a:t>
                </a:r>
                <a:r>
                  <a:rPr lang="ja-JP" altLang="en-US" sz="1100" dirty="0">
                    <a:latin typeface="+mn-ea"/>
                  </a:rPr>
                  <a:t>割合，</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𝑉</m:t>
                        </m:r>
                      </m:e>
                      <m:sub>
                        <m:r>
                          <a:rPr lang="en-US" altLang="ja-JP" sz="1100" i="1">
                            <a:latin typeface="Cambria Math" panose="02040503050406030204" pitchFamily="18" charset="0"/>
                          </a:rPr>
                          <m:t>𝑓</m:t>
                        </m:r>
                        <m:r>
                          <a:rPr lang="en-US" altLang="ja-JP" sz="1100" i="1">
                            <a:latin typeface="Cambria Math" panose="02040503050406030204" pitchFamily="18" charset="0"/>
                          </a:rPr>
                          <m:t>_</m:t>
                        </m:r>
                        <m:r>
                          <a:rPr lang="en-US" altLang="ja-JP" sz="1100" b="0" i="1" smtClean="0">
                            <a:latin typeface="Cambria Math" panose="02040503050406030204" pitchFamily="18" charset="0"/>
                          </a:rPr>
                          <m:t>𝑒𝑝𝑜𝑥𝑦</m:t>
                        </m:r>
                      </m:sub>
                    </m:sSub>
                  </m:oMath>
                </a14:m>
                <a:r>
                  <a:rPr lang="ja-JP" altLang="en-US" sz="1100" dirty="0">
                    <a:latin typeface="+mn-ea"/>
                  </a:rPr>
                  <a:t>：試験片断面に含まれるエポキシ樹脂割合</a:t>
                </a:r>
                <a:endParaRPr lang="en-US" altLang="ja-JP" sz="1100" dirty="0">
                  <a:latin typeface="+mn-ea"/>
                </a:endParaRPr>
              </a:p>
            </p:txBody>
          </p:sp>
        </mc:Choice>
        <mc:Fallback xmlns="">
          <p:sp>
            <p:nvSpPr>
              <p:cNvPr id="3" name="テキスト ボックス 2">
                <a:extLst>
                  <a:ext uri="{FF2B5EF4-FFF2-40B4-BE49-F238E27FC236}">
                    <a16:creationId xmlns:a16="http://schemas.microsoft.com/office/drawing/2014/main" id="{D64B2662-D401-4A52-9B3F-CCC8E6C5FF35}"/>
                  </a:ext>
                </a:extLst>
              </p:cNvPr>
              <p:cNvSpPr txBox="1">
                <a:spLocks noRot="1" noChangeAspect="1" noMove="1" noResize="1" noEditPoints="1" noAdjustHandles="1" noChangeArrowheads="1" noChangeShapeType="1" noTextEdit="1"/>
              </p:cNvSpPr>
              <p:nvPr/>
            </p:nvSpPr>
            <p:spPr>
              <a:xfrm>
                <a:off x="639069" y="2206932"/>
                <a:ext cx="7791450" cy="953338"/>
              </a:xfrm>
              <a:prstGeom prst="rect">
                <a:avLst/>
              </a:prstGeom>
              <a:blipFill>
                <a:blip r:embed="rId5"/>
                <a:stretch>
                  <a:fillRect b="-25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1296468-5AA5-4695-AE63-3FF7F874E2D6}"/>
                  </a:ext>
                </a:extLst>
              </p:cNvPr>
              <p:cNvSpPr/>
              <p:nvPr/>
            </p:nvSpPr>
            <p:spPr>
              <a:xfrm>
                <a:off x="391686" y="3526147"/>
                <a:ext cx="8409413" cy="850746"/>
              </a:xfrm>
              <a:prstGeom prst="rect">
                <a:avLst/>
              </a:prstGeom>
            </p:spPr>
            <p:txBody>
              <a:bodyPr wrap="square">
                <a:spAutoFit/>
              </a:bodyPr>
              <a:lstStyle/>
              <a:p>
                <a:pPr marL="285750" indent="-285750">
                  <a:buFont typeface="Wingdings" panose="05000000000000000000" pitchFamily="2" charset="2"/>
                  <a:buChar char="Ø"/>
                </a:pPr>
                <a:r>
                  <a:rPr lang="ja-JP" altLang="en-US" sz="1600" dirty="0"/>
                  <a:t>各</a:t>
                </a:r>
                <a14:m>
                  <m:oMath xmlns:m="http://schemas.openxmlformats.org/officeDocument/2006/math">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𝑓</m:t>
                        </m:r>
                      </m:sub>
                    </m:sSub>
                  </m:oMath>
                </a14:m>
                <a:r>
                  <a:rPr lang="ja-JP" altLang="en-US" sz="1600" dirty="0">
                    <a:latin typeface="游ゴシック" panose="020B0400000000000000" pitchFamily="50" charset="-128"/>
                    <a:ea typeface="游ゴシック" panose="020B0400000000000000" pitchFamily="50" charset="-128"/>
                  </a:rPr>
                  <a:t>は，下の表の断面積から，試験片全断面積</a:t>
                </a:r>
                <a:r>
                  <a:rPr lang="en-US" altLang="ja-JP" sz="1600" dirty="0">
                    <a:latin typeface="游ゴシック" panose="020B0400000000000000" pitchFamily="50" charset="-128"/>
                  </a:rPr>
                  <a:t>(48.4mm²)</a:t>
                </a:r>
                <a:r>
                  <a:rPr lang="ja-JP" altLang="en-US" sz="1600" dirty="0">
                    <a:latin typeface="游ゴシック" panose="020B0400000000000000" pitchFamily="50" charset="-128"/>
                  </a:rPr>
                  <a:t>を割って算出している．</a:t>
                </a:r>
                <a:endParaRPr lang="en-US" altLang="ja-JP" sz="1600" dirty="0">
                  <a:latin typeface="游ゴシック" panose="020B0400000000000000" pitchFamily="50" charset="-128"/>
                </a:endParaRP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PLA</a:t>
                </a:r>
                <a:r>
                  <a:rPr lang="ja-JP" altLang="en-US" sz="1600" dirty="0">
                    <a:latin typeface="游ゴシック" panose="020B0400000000000000" pitchFamily="50" charset="-128"/>
                    <a:ea typeface="游ゴシック" panose="020B0400000000000000" pitchFamily="50" charset="-128"/>
                  </a:rPr>
                  <a:t>とエポキシのヤング率はそれぞれ２回の引張試験を行い得た値の平均値</a:t>
                </a:r>
              </a:p>
              <a:p>
                <a:pPr marL="285750" indent="-285750">
                  <a:buFont typeface="Wingdings" panose="05000000000000000000" pitchFamily="2" charset="2"/>
                  <a:buChar char="Ø"/>
                </a:pPr>
                <a:r>
                  <a:rPr lang="en-US" altLang="ja-JP" sz="1600" dirty="0">
                    <a:latin typeface="游ゴシック" panose="020B0400000000000000" pitchFamily="50" charset="-128"/>
                    <a:ea typeface="游ゴシック" panose="020B0400000000000000" pitchFamily="50" charset="-128"/>
                  </a:rPr>
                  <a:t>CFRP</a:t>
                </a:r>
                <a:r>
                  <a:rPr lang="ja-JP" altLang="en-US" sz="1600" dirty="0">
                    <a:latin typeface="游ゴシック" panose="020B0400000000000000" pitchFamily="50" charset="-128"/>
                    <a:ea typeface="游ゴシック" panose="020B0400000000000000" pitchFamily="50" charset="-128"/>
                  </a:rPr>
                  <a:t>フィラメントのヤング率は</a:t>
                </a:r>
                <a:r>
                  <a:rPr lang="en-US" altLang="ja-JP" sz="1600" dirty="0" err="1">
                    <a:latin typeface="游ゴシック" panose="020B0400000000000000" pitchFamily="50" charset="-128"/>
                    <a:ea typeface="游ゴシック" panose="020B0400000000000000" pitchFamily="50" charset="-128"/>
                  </a:rPr>
                  <a:t>Markforged</a:t>
                </a:r>
                <a:r>
                  <a:rPr lang="ja-JP" altLang="en-US" sz="1600" dirty="0">
                    <a:latin typeface="游ゴシック" panose="020B0400000000000000" pitchFamily="50" charset="-128"/>
                    <a:ea typeface="游ゴシック" panose="020B0400000000000000" pitchFamily="50" charset="-128"/>
                  </a:rPr>
                  <a:t>社が公開している文献値</a:t>
                </a:r>
              </a:p>
            </p:txBody>
          </p:sp>
        </mc:Choice>
        <mc:Fallback xmlns="">
          <p:sp>
            <p:nvSpPr>
              <p:cNvPr id="5" name="正方形/長方形 4">
                <a:extLst>
                  <a:ext uri="{FF2B5EF4-FFF2-40B4-BE49-F238E27FC236}">
                    <a16:creationId xmlns:a16="http://schemas.microsoft.com/office/drawing/2014/main" id="{11296468-5AA5-4695-AE63-3FF7F874E2D6}"/>
                  </a:ext>
                </a:extLst>
              </p:cNvPr>
              <p:cNvSpPr>
                <a:spLocks noRot="1" noChangeAspect="1" noMove="1" noResize="1" noEditPoints="1" noAdjustHandles="1" noChangeArrowheads="1" noChangeShapeType="1" noTextEdit="1"/>
              </p:cNvSpPr>
              <p:nvPr/>
            </p:nvSpPr>
            <p:spPr>
              <a:xfrm>
                <a:off x="391686" y="3526147"/>
                <a:ext cx="8409413" cy="850746"/>
              </a:xfrm>
              <a:prstGeom prst="rect">
                <a:avLst/>
              </a:prstGeom>
              <a:blipFill>
                <a:blip r:embed="rId6"/>
                <a:stretch>
                  <a:fillRect l="-290" t="-1429" b="-7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32335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CE796090-E842-4F1A-9A18-4F4E15F0903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 name="タイトル 1"/>
          <p:cNvSpPr>
            <a:spLocks noGrp="1"/>
          </p:cNvSpPr>
          <p:nvPr>
            <p:ph type="title"/>
          </p:nvPr>
        </p:nvSpPr>
        <p:spPr>
          <a:xfrm>
            <a:off x="253351" y="-7951"/>
            <a:ext cx="7918839" cy="717997"/>
          </a:xfrm>
        </p:spPr>
        <p:txBody>
          <a:bodyPr>
            <a:normAutofit/>
          </a:bodyPr>
          <a:lstStyle/>
          <a:p>
            <a:r>
              <a:rPr lang="ja-JP" altLang="en-US" sz="2400" b="1" dirty="0">
                <a:solidFill>
                  <a:schemeClr val="bg1"/>
                </a:solidFill>
                <a:latin typeface="+mn-ea"/>
                <a:ea typeface="+mn-ea"/>
              </a:rPr>
              <a:t>強度評価｜</a:t>
            </a:r>
            <a:r>
              <a:rPr kumimoji="1" lang="ja-JP" altLang="en-US" sz="2400" dirty="0">
                <a:solidFill>
                  <a:schemeClr val="bg1"/>
                </a:solidFill>
                <a:latin typeface="+mn-ea"/>
                <a:ea typeface="+mn-ea"/>
              </a:rPr>
              <a:t>実験結果</a:t>
            </a:r>
          </a:p>
        </p:txBody>
      </p:sp>
      <p:pic>
        <p:nvPicPr>
          <p:cNvPr id="8" name="図 7">
            <a:extLst>
              <a:ext uri="{FF2B5EF4-FFF2-40B4-BE49-F238E27FC236}">
                <a16:creationId xmlns:a16="http://schemas.microsoft.com/office/drawing/2014/main" id="{85347ACB-1173-47FE-AC06-FA452F97A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43" y="1980296"/>
            <a:ext cx="3943162" cy="2839077"/>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019CE77-5119-4EB3-B929-0C90B7BE4959}"/>
                  </a:ext>
                </a:extLst>
              </p:cNvPr>
              <p:cNvSpPr txBox="1"/>
              <p:nvPr/>
            </p:nvSpPr>
            <p:spPr>
              <a:xfrm>
                <a:off x="350466" y="5114690"/>
                <a:ext cx="4097505" cy="1189300"/>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応力の最大値から引張強さを算出．</a:t>
                </a:r>
                <a:endParaRPr lang="en-US" altLang="ja-JP" sz="1600" i="1" dirty="0">
                  <a:solidFill>
                    <a:schemeClr val="tx1"/>
                  </a:solidFill>
                  <a:latin typeface="Cambria Math" panose="02040503050406030204" pitchFamily="18" charset="0"/>
                </a:endParaRPr>
              </a:p>
              <a:p>
                <a:endParaRPr lang="en-US" altLang="ja-JP" sz="600" i="1" dirty="0">
                  <a:solidFill>
                    <a:schemeClr val="tx1"/>
                  </a:solidFill>
                  <a:latin typeface="Cambria Math" panose="02040503050406030204" pitchFamily="18" charset="0"/>
                </a:endParaRPr>
              </a:p>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r>
                      <a:rPr lang="en-US" altLang="ja-JP" sz="1600" i="1">
                        <a:solidFill>
                          <a:schemeClr val="tx1"/>
                        </a:solidFill>
                        <a:latin typeface="Cambria Math" panose="02040503050406030204" pitchFamily="18" charset="0"/>
                      </a:rPr>
                      <m:t> </m:t>
                    </m:r>
                  </m:oMath>
                </a14:m>
                <a:r>
                  <a:rPr kumimoji="1" lang="en-US" altLang="ja-JP" sz="1600" dirty="0">
                    <a:latin typeface="+mn-ea"/>
                  </a:rPr>
                  <a:t>=11%</a:t>
                </a:r>
                <a:r>
                  <a:rPr kumimoji="1" lang="ja-JP" altLang="en-US" sz="1600" dirty="0">
                    <a:latin typeface="+mn-ea"/>
                  </a:rPr>
                  <a:t>のとき，エポキシ樹脂と</a:t>
                </a:r>
                <a:r>
                  <a:rPr kumimoji="1" lang="en-US" altLang="ja-JP" sz="1600" dirty="0">
                    <a:latin typeface="+mn-ea"/>
                  </a:rPr>
                  <a:t>PLA</a:t>
                </a:r>
                <a:r>
                  <a:rPr kumimoji="1" lang="ja-JP" altLang="en-US" sz="1600" dirty="0">
                    <a:latin typeface="+mn-ea"/>
                  </a:rPr>
                  <a:t>部分で剥離が起き，</a:t>
                </a:r>
                <a:r>
                  <a:rPr kumimoji="1" lang="en-US" altLang="ja-JP" sz="1600" dirty="0">
                    <a:latin typeface="+mn-ea"/>
                  </a:rPr>
                  <a:t>CFRP</a:t>
                </a:r>
                <a:r>
                  <a:rPr kumimoji="1" lang="ja-JP" altLang="en-US" sz="1600" dirty="0">
                    <a:latin typeface="+mn-ea"/>
                  </a:rPr>
                  <a:t>部分が破断するに至らなかった．</a:t>
                </a:r>
                <a:endParaRPr kumimoji="1" lang="en-US" altLang="ja-JP" sz="1600" dirty="0">
                  <a:latin typeface="+mn-ea"/>
                </a:endParaRPr>
              </a:p>
            </p:txBody>
          </p:sp>
        </mc:Choice>
        <mc:Fallback xmlns="">
          <p:sp>
            <p:nvSpPr>
              <p:cNvPr id="9" name="テキスト ボックス 8">
                <a:extLst>
                  <a:ext uri="{FF2B5EF4-FFF2-40B4-BE49-F238E27FC236}">
                    <a16:creationId xmlns:a16="http://schemas.microsoft.com/office/drawing/2014/main" id="{2019CE77-5119-4EB3-B929-0C90B7BE4959}"/>
                  </a:ext>
                </a:extLst>
              </p:cNvPr>
              <p:cNvSpPr txBox="1">
                <a:spLocks noRot="1" noChangeAspect="1" noMove="1" noResize="1" noEditPoints="1" noAdjustHandles="1" noChangeArrowheads="1" noChangeShapeType="1" noTextEdit="1"/>
              </p:cNvSpPr>
              <p:nvPr/>
            </p:nvSpPr>
            <p:spPr>
              <a:xfrm>
                <a:off x="350466" y="5114690"/>
                <a:ext cx="4097505" cy="1189300"/>
              </a:xfrm>
              <a:prstGeom prst="rect">
                <a:avLst/>
              </a:prstGeom>
              <a:blipFill>
                <a:blip r:embed="rId4"/>
                <a:stretch>
                  <a:fillRect l="-594" t="-1538" b="-5641"/>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6C14621F-F103-46C9-9FD6-67C9B25A37D5}"/>
              </a:ext>
            </a:extLst>
          </p:cNvPr>
          <p:cNvSpPr txBox="1"/>
          <p:nvPr/>
        </p:nvSpPr>
        <p:spPr>
          <a:xfrm>
            <a:off x="4764042" y="5114690"/>
            <a:ext cx="409750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まで破断しているが，破断部分がむき出しになっている．破断時に</a:t>
            </a:r>
            <a:r>
              <a:rPr kumimoji="1" lang="en-US" altLang="ja-JP" sz="1600" dirty="0">
                <a:latin typeface="+mn-ea"/>
              </a:rPr>
              <a:t>CFRP</a:t>
            </a:r>
            <a:r>
              <a:rPr kumimoji="1" lang="ja-JP" altLang="en-US" sz="1600" dirty="0">
                <a:latin typeface="+mn-ea"/>
              </a:rPr>
              <a:t>とエポキシ樹脂間で剥離が起きたもので，強度に影響は少ないと考えられる．</a:t>
            </a:r>
            <a:endParaRPr kumimoji="1" lang="en-US" altLang="ja-JP" sz="1600" dirty="0">
              <a:latin typeface="+mn-ea"/>
            </a:endParaRPr>
          </a:p>
        </p:txBody>
      </p:sp>
      <p:grpSp>
        <p:nvGrpSpPr>
          <p:cNvPr id="12" name="グループ化 11">
            <a:extLst>
              <a:ext uri="{FF2B5EF4-FFF2-40B4-BE49-F238E27FC236}">
                <a16:creationId xmlns:a16="http://schemas.microsoft.com/office/drawing/2014/main" id="{13C3227F-8942-4E73-9D21-18A6976621CB}"/>
              </a:ext>
            </a:extLst>
          </p:cNvPr>
          <p:cNvGrpSpPr/>
          <p:nvPr/>
        </p:nvGrpSpPr>
        <p:grpSpPr>
          <a:xfrm>
            <a:off x="4764042" y="1258743"/>
            <a:ext cx="4097505" cy="435761"/>
            <a:chOff x="360060" y="3075275"/>
            <a:chExt cx="4499884" cy="435761"/>
          </a:xfrm>
        </p:grpSpPr>
        <p:sp>
          <p:nvSpPr>
            <p:cNvPr id="13" name="四角形: 角を丸くする 12">
              <a:extLst>
                <a:ext uri="{FF2B5EF4-FFF2-40B4-BE49-F238E27FC236}">
                  <a16:creationId xmlns:a16="http://schemas.microsoft.com/office/drawing/2014/main" id="{152A0F28-8947-4E3F-A5FE-FDADCEF0A58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4" name="テキスト ボックス 13">
              <a:extLst>
                <a:ext uri="{FF2B5EF4-FFF2-40B4-BE49-F238E27FC236}">
                  <a16:creationId xmlns:a16="http://schemas.microsoft.com/office/drawing/2014/main" id="{ABC8B2AB-918C-4CA8-8F92-4D55999B3158}"/>
                </a:ext>
              </a:extLst>
            </p:cNvPr>
            <p:cNvSpPr txBox="1"/>
            <p:nvPr/>
          </p:nvSpPr>
          <p:spPr>
            <a:xfrm flipH="1">
              <a:off x="426094" y="3137779"/>
              <a:ext cx="3393657" cy="338554"/>
            </a:xfrm>
            <a:prstGeom prst="rect">
              <a:avLst/>
            </a:prstGeom>
            <a:noFill/>
          </p:spPr>
          <p:txBody>
            <a:bodyPr wrap="square" rtlCol="0">
              <a:spAutoFit/>
            </a:bodyPr>
            <a:lstStyle/>
            <a:p>
              <a:r>
                <a:rPr kumimoji="1" lang="ja-JP" altLang="en-US" sz="1600" b="1" dirty="0">
                  <a:solidFill>
                    <a:schemeClr val="bg1"/>
                  </a:solidFill>
                </a:rPr>
                <a:t>破断した試験片写真</a:t>
              </a:r>
            </a:p>
          </p:txBody>
        </p:sp>
      </p:grpSp>
      <p:grpSp>
        <p:nvGrpSpPr>
          <p:cNvPr id="15" name="グループ化 14">
            <a:extLst>
              <a:ext uri="{FF2B5EF4-FFF2-40B4-BE49-F238E27FC236}">
                <a16:creationId xmlns:a16="http://schemas.microsoft.com/office/drawing/2014/main" id="{F01B30B3-5BC9-4758-A09C-0C5FC3A9659D}"/>
              </a:ext>
            </a:extLst>
          </p:cNvPr>
          <p:cNvGrpSpPr/>
          <p:nvPr/>
        </p:nvGrpSpPr>
        <p:grpSpPr>
          <a:xfrm>
            <a:off x="350467" y="1258744"/>
            <a:ext cx="4097505" cy="435761"/>
            <a:chOff x="360060" y="3075275"/>
            <a:chExt cx="4499884" cy="435761"/>
          </a:xfrm>
        </p:grpSpPr>
        <p:sp>
          <p:nvSpPr>
            <p:cNvPr id="16" name="四角形: 角を丸くする 15">
              <a:extLst>
                <a:ext uri="{FF2B5EF4-FFF2-40B4-BE49-F238E27FC236}">
                  <a16:creationId xmlns:a16="http://schemas.microsoft.com/office/drawing/2014/main" id="{62C8F706-CA9E-41F6-881D-F720C7C3CBC7}"/>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95647D90-3926-4E4E-ACE3-5C97CCEA7C25}"/>
                </a:ext>
              </a:extLst>
            </p:cNvPr>
            <p:cNvSpPr txBox="1"/>
            <p:nvPr/>
          </p:nvSpPr>
          <p:spPr>
            <a:xfrm flipH="1">
              <a:off x="426092" y="3137778"/>
              <a:ext cx="4330384" cy="338554"/>
            </a:xfrm>
            <a:prstGeom prst="rect">
              <a:avLst/>
            </a:prstGeom>
            <a:noFill/>
          </p:spPr>
          <p:txBody>
            <a:bodyPr wrap="square" rtlCol="0">
              <a:spAutoFit/>
            </a:bodyPr>
            <a:lstStyle/>
            <a:p>
              <a:r>
                <a:rPr kumimoji="1" lang="ja-JP" altLang="en-US" sz="1600" b="1" dirty="0">
                  <a:solidFill>
                    <a:schemeClr val="bg1"/>
                  </a:solidFill>
                </a:rPr>
                <a:t>手動強化試験片の応力－ひずみ線図</a:t>
              </a:r>
            </a:p>
          </p:txBody>
        </p:sp>
      </p:grpSp>
      <p:pic>
        <p:nvPicPr>
          <p:cNvPr id="19" name="図 18">
            <a:extLst>
              <a:ext uri="{FF2B5EF4-FFF2-40B4-BE49-F238E27FC236}">
                <a16:creationId xmlns:a16="http://schemas.microsoft.com/office/drawing/2014/main" id="{15026F75-E419-455E-AE82-58C76CD48945}"/>
              </a:ext>
            </a:extLst>
          </p:cNvPr>
          <p:cNvPicPr/>
          <p:nvPr/>
        </p:nvPicPr>
        <p:blipFill>
          <a:blip r:embed="rId5">
            <a:extLst>
              <a:ext uri="{28A0092B-C50C-407E-A947-70E740481C1C}">
                <a14:useLocalDpi xmlns:a14="http://schemas.microsoft.com/office/drawing/2010/main" val="0"/>
              </a:ext>
            </a:extLst>
          </a:blip>
          <a:stretch>
            <a:fillRect/>
          </a:stretch>
        </p:blipFill>
        <p:spPr>
          <a:xfrm>
            <a:off x="5757310" y="2060321"/>
            <a:ext cx="1924368" cy="2407031"/>
          </a:xfrm>
          <a:prstGeom prst="rect">
            <a:avLst/>
          </a:prstGeom>
        </p:spPr>
      </p:pic>
    </p:spTree>
    <p:extLst>
      <p:ext uri="{BB962C8B-B14F-4D97-AF65-F5344CB8AC3E}">
        <p14:creationId xmlns:p14="http://schemas.microsoft.com/office/powerpoint/2010/main" val="1610582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241DD1-2957-42C7-8595-BB2A16955130}"/>
              </a:ext>
            </a:extLst>
          </p:cNvPr>
          <p:cNvSpPr txBox="1"/>
          <p:nvPr/>
        </p:nvSpPr>
        <p:spPr>
          <a:xfrm>
            <a:off x="885440" y="1746712"/>
            <a:ext cx="7654261" cy="3364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400" b="1" dirty="0">
                <a:latin typeface="+mn-ea"/>
              </a:rPr>
              <a:t>研究背景・目的</a:t>
            </a:r>
            <a:endParaRPr kumimoji="1" lang="en-US" altLang="ja-JP" sz="2400" b="1" dirty="0">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強化手法の提案</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自動強化実現に向けた</a:t>
            </a:r>
            <a:r>
              <a:rPr kumimoji="1" lang="en-US" altLang="ja-JP" sz="2400" dirty="0">
                <a:solidFill>
                  <a:schemeClr val="bg2">
                    <a:lumMod val="90000"/>
                  </a:schemeClr>
                </a:solidFill>
                <a:latin typeface="+mn-ea"/>
              </a:rPr>
              <a:t>FDM</a:t>
            </a:r>
            <a:r>
              <a:rPr kumimoji="1" lang="ja-JP" altLang="en-US" sz="2400" dirty="0">
                <a:solidFill>
                  <a:schemeClr val="bg2">
                    <a:lumMod val="90000"/>
                  </a:schemeClr>
                </a:solidFill>
                <a:latin typeface="+mn-ea"/>
              </a:rPr>
              <a:t>法</a:t>
            </a:r>
            <a:r>
              <a:rPr kumimoji="1" lang="en-US" altLang="ja-JP" sz="2400" dirty="0">
                <a:solidFill>
                  <a:schemeClr val="bg2">
                    <a:lumMod val="90000"/>
                  </a:schemeClr>
                </a:solidFill>
                <a:latin typeface="+mn-ea"/>
              </a:rPr>
              <a:t>3D</a:t>
            </a:r>
            <a:r>
              <a:rPr kumimoji="1" lang="ja-JP" altLang="en-US" sz="2400" dirty="0">
                <a:solidFill>
                  <a:schemeClr val="bg2">
                    <a:lumMod val="90000"/>
                  </a:schemeClr>
                </a:solidFill>
                <a:latin typeface="+mn-ea"/>
              </a:rPr>
              <a:t>プリンターの改造</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手動強化試験片の強度評価</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重ね継手の影響</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自動強化試験片の強度評価</a:t>
            </a:r>
            <a:endParaRPr kumimoji="1" lang="en-US" altLang="ja-JP" sz="2400" dirty="0">
              <a:solidFill>
                <a:schemeClr val="bg2">
                  <a:lumMod val="90000"/>
                </a:schemeClr>
              </a:solidFill>
              <a:latin typeface="+mn-ea"/>
            </a:endParaRPr>
          </a:p>
        </p:txBody>
      </p:sp>
    </p:spTree>
    <p:extLst>
      <p:ext uri="{BB962C8B-B14F-4D97-AF65-F5344CB8AC3E}">
        <p14:creationId xmlns:p14="http://schemas.microsoft.com/office/powerpoint/2010/main" val="2464910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3E9E3CB8-0C06-4C95-83B7-BACA1ABF079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4" name="図 3">
            <a:extLst>
              <a:ext uri="{FF2B5EF4-FFF2-40B4-BE49-F238E27FC236}">
                <a16:creationId xmlns:a16="http://schemas.microsoft.com/office/drawing/2014/main" id="{7262DF8E-7D71-4597-93FE-9C399D3B4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9" y="1766426"/>
            <a:ext cx="4589897" cy="3404375"/>
          </a:xfrm>
          <a:prstGeom prst="rect">
            <a:avLst/>
          </a:prstGeom>
        </p:spPr>
      </p:pic>
      <p:sp>
        <p:nvSpPr>
          <p:cNvPr id="2" name="タイトル 1"/>
          <p:cNvSpPr>
            <a:spLocks noGrp="1"/>
          </p:cNvSpPr>
          <p:nvPr>
            <p:ph type="title"/>
          </p:nvPr>
        </p:nvSpPr>
        <p:spPr>
          <a:xfrm>
            <a:off x="253351" y="62305"/>
            <a:ext cx="7918839" cy="593386"/>
          </a:xfrm>
        </p:spPr>
        <p:txBody>
          <a:bodyPr>
            <a:normAutofit/>
          </a:bodyPr>
          <a:lstStyle/>
          <a:p>
            <a:r>
              <a:rPr lang="ja-JP" altLang="en-US" sz="2400" b="1" dirty="0">
                <a:solidFill>
                  <a:schemeClr val="bg1"/>
                </a:solidFill>
                <a:latin typeface="+mn-ea"/>
                <a:ea typeface="+mn-ea"/>
              </a:rPr>
              <a:t>強度評価</a:t>
            </a:r>
            <a:r>
              <a:rPr lang="ja-JP" altLang="en-US" sz="2400" dirty="0">
                <a:solidFill>
                  <a:schemeClr val="bg1"/>
                </a:solidFill>
                <a:latin typeface="+mn-ea"/>
                <a:ea typeface="+mn-ea"/>
              </a:rPr>
              <a:t>｜</a:t>
            </a:r>
            <a:r>
              <a:rPr kumimoji="1" lang="ja-JP" altLang="en-US" sz="2400" dirty="0">
                <a:solidFill>
                  <a:schemeClr val="bg1"/>
                </a:solidFill>
                <a:latin typeface="+mn-ea"/>
                <a:ea typeface="+mn-ea"/>
              </a:rPr>
              <a:t>実験結果</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C14621F-F103-46C9-9FD6-67C9B25A37D5}"/>
                  </a:ext>
                </a:extLst>
              </p:cNvPr>
              <p:cNvSpPr txBox="1"/>
              <p:nvPr/>
            </p:nvSpPr>
            <p:spPr>
              <a:xfrm>
                <a:off x="1036091" y="5422667"/>
                <a:ext cx="7575171" cy="731995"/>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t>手動強化試験片の引張強さは，</a:t>
                </a:r>
                <a:r>
                  <a:rPr lang="en-US" altLang="ja-JP" sz="16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ja-JP" altLang="en-US" sz="1600" i="1">
                        <a:latin typeface="Cambria Math" panose="02040503050406030204" pitchFamily="18" charset="0"/>
                      </a:rPr>
                      <m:t>に</m:t>
                    </m:r>
                  </m:oMath>
                </a14:m>
                <a:r>
                  <a:rPr kumimoji="1" lang="ja-JP" altLang="en-US" sz="1600" dirty="0">
                    <a:latin typeface="+mn-ea"/>
                  </a:rPr>
                  <a:t>対して線形的に向上する．</a:t>
                </a:r>
              </a:p>
              <a:p>
                <a:endParaRPr kumimoji="1" lang="en-US" altLang="ja-JP" sz="700" dirty="0">
                  <a:latin typeface="+mn-ea"/>
                </a:endParaRPr>
              </a:p>
              <a:p>
                <a:pPr marL="285750" indent="-285750">
                  <a:buFont typeface="Wingdings" panose="05000000000000000000" pitchFamily="2" charset="2"/>
                  <a:buChar char="Ø"/>
                </a:pPr>
                <a:r>
                  <a:rPr kumimoji="1" lang="ja-JP" altLang="en-US" sz="1600" dirty="0">
                    <a:latin typeface="+mn-ea"/>
                  </a:rPr>
                  <a:t>非強化試験片と比較し，手動強化</a:t>
                </a:r>
                <a14:m>
                  <m:oMath xmlns:m="http://schemas.openxmlformats.org/officeDocument/2006/math">
                    <m:r>
                      <a:rPr kumimoji="1" lang="ja-JP" altLang="en-US" sz="1600" i="1" dirty="0">
                        <a:latin typeface="Cambria Math" panose="02040503050406030204" pitchFamily="18" charset="0"/>
                      </a:rPr>
                      <m:t>試験片の</m:t>
                    </m:r>
                    <m:r>
                      <m:rPr>
                        <m:nor/>
                      </m:rPr>
                      <a:rPr kumimoji="1" lang="ja-JP" altLang="en-US" sz="1600" dirty="0">
                        <a:latin typeface="+mn-ea"/>
                      </a:rPr>
                      <m:t>引張強さ</m:t>
                    </m:r>
                    <m:r>
                      <a:rPr kumimoji="1" lang="ja-JP" altLang="en-US" sz="1600" i="1" dirty="0">
                        <a:latin typeface="Cambria Math" panose="02040503050406030204" pitchFamily="18" charset="0"/>
                      </a:rPr>
                      <m:t>は</m:t>
                    </m:r>
                    <m:r>
                      <a:rPr lang="ja-JP" altLang="en-US" sz="1600" i="1">
                        <a:latin typeface="Cambria Math" panose="02040503050406030204" pitchFamily="18" charset="0"/>
                      </a:rPr>
                      <m:t>最大</m:t>
                    </m:r>
                  </m:oMath>
                </a14:m>
                <a:r>
                  <a:rPr kumimoji="1" lang="en-US" altLang="ja-JP" sz="1600" dirty="0">
                    <a:latin typeface="+mn-ea"/>
                  </a:rPr>
                  <a:t>170%</a:t>
                </a:r>
                <a:r>
                  <a:rPr kumimoji="1" lang="ja-JP" altLang="en-US" sz="1600" dirty="0">
                    <a:latin typeface="+mn-ea"/>
                  </a:rPr>
                  <a:t>向上した．</a:t>
                </a:r>
                <a:endParaRPr kumimoji="1" lang="en-US" altLang="ja-JP" sz="1600" dirty="0">
                  <a:latin typeface="+mn-ea"/>
                </a:endParaRPr>
              </a:p>
            </p:txBody>
          </p:sp>
        </mc:Choice>
        <mc:Fallback xmlns="">
          <p:sp>
            <p:nvSpPr>
              <p:cNvPr id="5" name="テキスト ボックス 4">
                <a:extLst>
                  <a:ext uri="{FF2B5EF4-FFF2-40B4-BE49-F238E27FC236}">
                    <a16:creationId xmlns:a16="http://schemas.microsoft.com/office/drawing/2014/main" id="{6C14621F-F103-46C9-9FD6-67C9B25A37D5}"/>
                  </a:ext>
                </a:extLst>
              </p:cNvPr>
              <p:cNvSpPr txBox="1">
                <a:spLocks noRot="1" noChangeAspect="1" noMove="1" noResize="1" noEditPoints="1" noAdjustHandles="1" noChangeArrowheads="1" noChangeShapeType="1" noTextEdit="1"/>
              </p:cNvSpPr>
              <p:nvPr/>
            </p:nvSpPr>
            <p:spPr>
              <a:xfrm>
                <a:off x="1036091" y="5422667"/>
                <a:ext cx="7575171" cy="731995"/>
              </a:xfrm>
              <a:prstGeom prst="rect">
                <a:avLst/>
              </a:prstGeom>
              <a:blipFill>
                <a:blip r:embed="rId4"/>
                <a:stretch>
                  <a:fillRect l="-322" t="-1667" b="-7500"/>
                </a:stretch>
              </a:blipFill>
            </p:spPr>
            <p:txBody>
              <a:bodyPr/>
              <a:lstStyle/>
              <a:p>
                <a:r>
                  <a:rPr lang="ja-JP" altLang="en-US">
                    <a:noFill/>
                  </a:rPr>
                  <a:t> </a:t>
                </a:r>
              </a:p>
            </p:txBody>
          </p:sp>
        </mc:Fallback>
      </mc:AlternateContent>
      <p:cxnSp>
        <p:nvCxnSpPr>
          <p:cNvPr id="6" name="直線コネクタ 5">
            <a:extLst>
              <a:ext uri="{FF2B5EF4-FFF2-40B4-BE49-F238E27FC236}">
                <a16:creationId xmlns:a16="http://schemas.microsoft.com/office/drawing/2014/main" id="{02273315-254B-4F13-A3A8-27063A89B2D7}"/>
              </a:ext>
            </a:extLst>
          </p:cNvPr>
          <p:cNvCxnSpPr>
            <a:cxnSpLocks/>
          </p:cNvCxnSpPr>
          <p:nvPr/>
        </p:nvCxnSpPr>
        <p:spPr>
          <a:xfrm>
            <a:off x="5976173" y="3192343"/>
            <a:ext cx="647263" cy="59976"/>
          </a:xfrm>
          <a:prstGeom prst="line">
            <a:avLst/>
          </a:prstGeom>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77EE355E-D269-4A51-BFA5-9B5CA993214A}"/>
              </a:ext>
            </a:extLst>
          </p:cNvPr>
          <p:cNvSpPr txBox="1"/>
          <p:nvPr/>
        </p:nvSpPr>
        <p:spPr>
          <a:xfrm>
            <a:off x="6623436" y="3081673"/>
            <a:ext cx="1784887" cy="646331"/>
          </a:xfrm>
          <a:prstGeom prst="rect">
            <a:avLst/>
          </a:prstGeom>
          <a:noFill/>
        </p:spPr>
        <p:txBody>
          <a:bodyPr wrap="square" rtlCol="0">
            <a:spAutoFit/>
          </a:bodyPr>
          <a:lstStyle/>
          <a:p>
            <a:r>
              <a:rPr kumimoji="1" lang="en-US" altLang="ja-JP" sz="1200" dirty="0">
                <a:latin typeface="+mn-ea"/>
              </a:rPr>
              <a:t>PLA</a:t>
            </a:r>
            <a:r>
              <a:rPr kumimoji="1" lang="ja-JP" altLang="en-US" sz="1200" dirty="0">
                <a:latin typeface="+mn-ea"/>
              </a:rPr>
              <a:t>とエポキシ樹脂間で表面剥離し，</a:t>
            </a:r>
            <a:r>
              <a:rPr kumimoji="1" lang="en-US" altLang="ja-JP" sz="1200" dirty="0">
                <a:latin typeface="+mn-ea"/>
              </a:rPr>
              <a:t>CFRP</a:t>
            </a:r>
            <a:r>
              <a:rPr kumimoji="1" lang="ja-JP" altLang="en-US" sz="1200" dirty="0">
                <a:latin typeface="+mn-ea"/>
              </a:rPr>
              <a:t>は破断に至らなかった．</a:t>
            </a:r>
            <a:endParaRPr kumimoji="1" lang="en-US" altLang="ja-JP" sz="1200" dirty="0">
              <a:latin typeface="+mn-ea"/>
            </a:endParaRPr>
          </a:p>
        </p:txBody>
      </p:sp>
      <mc:AlternateContent xmlns:mc="http://schemas.openxmlformats.org/markup-compatibility/2006" xmlns:a14="http://schemas.microsoft.com/office/drawing/2010/main">
        <mc:Choice Requires="a14">
          <p:sp>
            <p:nvSpPr>
              <p:cNvPr id="8" name="コンテンツ プレースホルダー 9">
                <a:extLst>
                  <a:ext uri="{FF2B5EF4-FFF2-40B4-BE49-F238E27FC236}">
                    <a16:creationId xmlns:a16="http://schemas.microsoft.com/office/drawing/2014/main" id="{7D9AB9C5-DC96-4D6B-8744-072DA54FC673}"/>
                  </a:ext>
                </a:extLst>
              </p:cNvPr>
              <p:cNvSpPr txBox="1">
                <a:spLocks/>
              </p:cNvSpPr>
              <p:nvPr/>
            </p:nvSpPr>
            <p:spPr>
              <a:xfrm>
                <a:off x="1036091" y="854531"/>
                <a:ext cx="6238055" cy="1055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latin typeface="+mn-ea"/>
                  </a:rPr>
                  <a:t>引張試験の結果から引張強さを算出し，</a:t>
                </a:r>
                <a:r>
                  <a:rPr lang="en-US" altLang="ja-JP" sz="11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oMath>
                </a14:m>
                <a:r>
                  <a:rPr lang="ja-JP" altLang="en-US" sz="1600" dirty="0">
                    <a:latin typeface="+mn-ea"/>
                  </a:rPr>
                  <a:t>との関係を示す．</a:t>
                </a:r>
                <a:endParaRPr lang="en-US" altLang="ja-JP" sz="800" dirty="0">
                  <a:latin typeface="+mn-ea"/>
                </a:endParaRPr>
              </a:p>
              <a:p>
                <a:pPr marL="0" indent="0">
                  <a:buNone/>
                </a:pPr>
                <a:r>
                  <a:rPr lang="en-US" altLang="ja-JP" sz="1200" dirty="0">
                    <a:latin typeface="+mn-ea"/>
                  </a:rPr>
                  <a:t>* </a:t>
                </a:r>
                <a14:m>
                  <m:oMath xmlns:m="http://schemas.openxmlformats.org/officeDocument/2006/math">
                    <m:sSub>
                      <m:sSubPr>
                        <m:ctrlPr>
                          <a:rPr lang="en-US" altLang="ja-JP" sz="1200" i="1" smtClean="0">
                            <a:latin typeface="Cambria Math" panose="02040503050406030204" pitchFamily="18" charset="0"/>
                          </a:rPr>
                        </m:ctrlPr>
                      </m:sSubPr>
                      <m:e>
                        <m:r>
                          <a:rPr lang="en-US" altLang="ja-JP" sz="1200" i="1">
                            <a:latin typeface="Cambria Math" panose="02040503050406030204" pitchFamily="18" charset="0"/>
                          </a:rPr>
                          <m:t>𝑉</m:t>
                        </m:r>
                      </m:e>
                      <m:sub>
                        <m:r>
                          <a:rPr lang="en-US" altLang="ja-JP" sz="1200" i="1">
                            <a:latin typeface="Cambria Math" panose="02040503050406030204" pitchFamily="18" charset="0"/>
                          </a:rPr>
                          <m:t>𝑓</m:t>
                        </m:r>
                      </m:sub>
                    </m:sSub>
                    <m:r>
                      <a:rPr lang="en-US" altLang="ja-JP" sz="1200" i="1">
                        <a:latin typeface="Cambria Math" panose="02040503050406030204" pitchFamily="18" charset="0"/>
                      </a:rPr>
                      <m:t> </m:t>
                    </m:r>
                  </m:oMath>
                </a14:m>
                <a:r>
                  <a:rPr lang="ja-JP" altLang="en-US" sz="1200" dirty="0">
                    <a:latin typeface="+mn-ea"/>
                  </a:rPr>
                  <a:t>：繊維体積含有率．手動強化試験片内における炭素繊維の体積の割合．</a:t>
                </a:r>
                <a:endParaRPr lang="en-US" altLang="ja-JP" sz="1600" dirty="0">
                  <a:latin typeface="+mn-ea"/>
                </a:endParaRPr>
              </a:p>
            </p:txBody>
          </p:sp>
        </mc:Choice>
        <mc:Fallback xmlns="">
          <p:sp>
            <p:nvSpPr>
              <p:cNvPr id="8" name="コンテンツ プレースホルダー 9">
                <a:extLst>
                  <a:ext uri="{FF2B5EF4-FFF2-40B4-BE49-F238E27FC236}">
                    <a16:creationId xmlns:a16="http://schemas.microsoft.com/office/drawing/2014/main" id="{7D9AB9C5-DC96-4D6B-8744-072DA54FC673}"/>
                  </a:ext>
                </a:extLst>
              </p:cNvPr>
              <p:cNvSpPr txBox="1">
                <a:spLocks noRot="1" noChangeAspect="1" noMove="1" noResize="1" noEditPoints="1" noAdjustHandles="1" noChangeArrowheads="1" noChangeShapeType="1" noTextEdit="1"/>
              </p:cNvSpPr>
              <p:nvPr/>
            </p:nvSpPr>
            <p:spPr>
              <a:xfrm>
                <a:off x="1036091" y="854531"/>
                <a:ext cx="6238055" cy="1055792"/>
              </a:xfrm>
              <a:prstGeom prst="rect">
                <a:avLst/>
              </a:prstGeom>
              <a:blipFill>
                <a:blip r:embed="rId5"/>
                <a:stretch>
                  <a:fillRect l="-587" t="-3468"/>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D997A8B4-1608-49EE-BF31-A529ACE20AE5}"/>
              </a:ext>
            </a:extLst>
          </p:cNvPr>
          <p:cNvSpPr txBox="1"/>
          <p:nvPr/>
        </p:nvSpPr>
        <p:spPr>
          <a:xfrm>
            <a:off x="1725432" y="6175212"/>
            <a:ext cx="4325509" cy="338554"/>
          </a:xfrm>
          <a:prstGeom prst="rect">
            <a:avLst/>
          </a:prstGeom>
          <a:noFill/>
        </p:spPr>
        <p:txBody>
          <a:bodyPr wrap="square" rtlCol="0">
            <a:spAutoFit/>
          </a:bodyPr>
          <a:lstStyle/>
          <a:p>
            <a:r>
              <a:rPr kumimoji="1" lang="ja-JP" altLang="en-US" sz="1600" b="1" dirty="0">
                <a:solidFill>
                  <a:srgbClr val="FF0000"/>
                </a:solidFill>
                <a:latin typeface="+mn-ea"/>
              </a:rPr>
              <a:t>提案する強化手法の有効性を示した．</a:t>
            </a:r>
            <a:endParaRPr kumimoji="1" lang="ja-JP" altLang="en-US" sz="1600" b="1" dirty="0">
              <a:latin typeface="+mn-ea"/>
            </a:endParaRPr>
          </a:p>
        </p:txBody>
      </p:sp>
      <p:cxnSp>
        <p:nvCxnSpPr>
          <p:cNvPr id="11" name="直線矢印コネクタ 10">
            <a:extLst>
              <a:ext uri="{FF2B5EF4-FFF2-40B4-BE49-F238E27FC236}">
                <a16:creationId xmlns:a16="http://schemas.microsoft.com/office/drawing/2014/main" id="{3529E055-7C1D-4BBF-8234-64F7ADF14FDF}"/>
              </a:ext>
            </a:extLst>
          </p:cNvPr>
          <p:cNvCxnSpPr/>
          <p:nvPr/>
        </p:nvCxnSpPr>
        <p:spPr>
          <a:xfrm>
            <a:off x="1159479" y="6344489"/>
            <a:ext cx="49357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3412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64BC4D8-36E1-4C0D-9734-95F2C9A5E52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4FFCBA0-581D-42B7-9AA9-9F71A4E4B0A3}"/>
                  </a:ext>
                </a:extLst>
              </p:cNvPr>
              <p:cNvSpPr txBox="1"/>
              <p:nvPr/>
            </p:nvSpPr>
            <p:spPr>
              <a:xfrm>
                <a:off x="949235" y="5697326"/>
                <a:ext cx="8194765" cy="624273"/>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sSub>
                      <m:sSubPr>
                        <m:ctrlPr>
                          <a:rPr lang="en-US" altLang="ja-JP" sz="1600" i="1" smtClean="0">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𝑉</m:t>
                        </m:r>
                      </m:e>
                      <m:sub>
                        <m:r>
                          <a:rPr lang="en-US" altLang="ja-JP" sz="1600" i="1">
                            <a:solidFill>
                              <a:schemeClr val="tx1"/>
                            </a:solidFill>
                            <a:latin typeface="Cambria Math" panose="02040503050406030204" pitchFamily="18" charset="0"/>
                          </a:rPr>
                          <m:t>𝑓</m:t>
                        </m:r>
                      </m:sub>
                    </m:sSub>
                  </m:oMath>
                </a14:m>
                <a:r>
                  <a:rPr kumimoji="1" lang="ja-JP" altLang="en-US" sz="1600" dirty="0">
                    <a:latin typeface="+mn-ea"/>
                  </a:rPr>
                  <a:t>に応じて線形的にヤング率が上昇．</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穴無試験片と比較してヤング率は</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𝑉</m:t>
                        </m:r>
                      </m:e>
                      <m:sub>
                        <m:r>
                          <a:rPr lang="en-US" altLang="ja-JP" sz="1600" i="1">
                            <a:latin typeface="Cambria Math" panose="02040503050406030204" pitchFamily="18" charset="0"/>
                          </a:rPr>
                          <m:t>𝑓</m:t>
                        </m:r>
                      </m:sub>
                    </m:sSub>
                    <m:r>
                      <a:rPr lang="en-US" altLang="ja-JP" sz="1600" i="1">
                        <a:latin typeface="Cambria Math" panose="02040503050406030204" pitchFamily="18" charset="0"/>
                      </a:rPr>
                      <m:t> </m:t>
                    </m:r>
                  </m:oMath>
                </a14:m>
                <a:r>
                  <a:rPr kumimoji="1" lang="ja-JP" altLang="en-US" sz="1600" dirty="0">
                    <a:latin typeface="+mn-ea"/>
                  </a:rPr>
                  <a:t>が</a:t>
                </a:r>
                <a:r>
                  <a:rPr kumimoji="1" lang="en-US" altLang="ja-JP" sz="1600" dirty="0">
                    <a:latin typeface="+mn-ea"/>
                  </a:rPr>
                  <a:t>11%</a:t>
                </a:r>
                <a:r>
                  <a:rPr kumimoji="1" lang="ja-JP" altLang="en-US" sz="1600" dirty="0">
                    <a:latin typeface="+mn-ea"/>
                  </a:rPr>
                  <a:t>のとき，</a:t>
                </a:r>
                <a:r>
                  <a:rPr kumimoji="1" lang="en-US" altLang="ja-JP" sz="1600" dirty="0">
                    <a:latin typeface="+mn-ea"/>
                  </a:rPr>
                  <a:t>221%(7.74 GPa)</a:t>
                </a:r>
                <a:r>
                  <a:rPr kumimoji="1" lang="ja-JP" altLang="en-US" sz="1600" dirty="0">
                    <a:latin typeface="+mn-ea"/>
                  </a:rPr>
                  <a:t>上昇．</a:t>
                </a:r>
                <a:endParaRPr kumimoji="1" lang="en-US" altLang="ja-JP" sz="1600" dirty="0"/>
              </a:p>
            </p:txBody>
          </p:sp>
        </mc:Choice>
        <mc:Fallback xmlns="">
          <p:sp>
            <p:nvSpPr>
              <p:cNvPr id="13" name="テキスト ボックス 12">
                <a:extLst>
                  <a:ext uri="{FF2B5EF4-FFF2-40B4-BE49-F238E27FC236}">
                    <a16:creationId xmlns:a16="http://schemas.microsoft.com/office/drawing/2014/main" id="{64FFCBA0-581D-42B7-9AA9-9F71A4E4B0A3}"/>
                  </a:ext>
                </a:extLst>
              </p:cNvPr>
              <p:cNvSpPr txBox="1">
                <a:spLocks noRot="1" noChangeAspect="1" noMove="1" noResize="1" noEditPoints="1" noAdjustHandles="1" noChangeArrowheads="1" noChangeShapeType="1" noTextEdit="1"/>
              </p:cNvSpPr>
              <p:nvPr/>
            </p:nvSpPr>
            <p:spPr>
              <a:xfrm>
                <a:off x="949235" y="5697326"/>
                <a:ext cx="8194765" cy="624273"/>
              </a:xfrm>
              <a:prstGeom prst="rect">
                <a:avLst/>
              </a:prstGeom>
              <a:blipFill>
                <a:blip r:embed="rId3"/>
                <a:stretch>
                  <a:fillRect l="-298" t="-1961" b="-980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51692" y="58648"/>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ヤング率</a:t>
                </a:r>
                <a:r>
                  <a:rPr lang="en-US" altLang="ja-JP" sz="2400" dirty="0">
                    <a:solidFill>
                      <a:schemeClr val="bg1"/>
                    </a:solidFill>
                    <a:latin typeface="+mn-ea"/>
                    <a:ea typeface="+mn-ea"/>
                  </a:rPr>
                  <a:t>- </a:t>
                </a:r>
                <a14:m>
                  <m:oMath xmlns:m="http://schemas.openxmlformats.org/officeDocument/2006/math">
                    <m:sSub>
                      <m:sSubPr>
                        <m:ctrlPr>
                          <a:rPr lang="en-US" altLang="ja-JP" sz="2400" i="1">
                            <a:solidFill>
                              <a:schemeClr val="bg1"/>
                            </a:solidFill>
                            <a:latin typeface="Cambria Math" panose="02040503050406030204" pitchFamily="18" charset="0"/>
                            <a:ea typeface="+mn-ea"/>
                          </a:rPr>
                        </m:ctrlPr>
                      </m:sSubPr>
                      <m:e>
                        <m:r>
                          <a:rPr lang="en-US" altLang="ja-JP" sz="2400" b="0" i="1">
                            <a:solidFill>
                              <a:schemeClr val="bg1"/>
                            </a:solidFill>
                            <a:latin typeface="Cambria Math" panose="02040503050406030204" pitchFamily="18" charset="0"/>
                            <a:ea typeface="+mn-ea"/>
                          </a:rPr>
                          <m:t>𝑉</m:t>
                        </m:r>
                      </m:e>
                      <m:sub>
                        <m:r>
                          <a:rPr lang="en-US" altLang="ja-JP" sz="2400" b="0" i="1">
                            <a:solidFill>
                              <a:schemeClr val="bg1"/>
                            </a:solidFill>
                            <a:latin typeface="Cambria Math" panose="02040503050406030204" pitchFamily="18" charset="0"/>
                            <a:ea typeface="+mn-ea"/>
                          </a:rPr>
                          <m:t>𝑓</m:t>
                        </m:r>
                      </m:sub>
                    </m:sSub>
                  </m:oMath>
                </a14:m>
                <a:r>
                  <a:rPr lang="ja-JP" altLang="en-US" sz="2400" dirty="0">
                    <a:solidFill>
                      <a:schemeClr val="bg1"/>
                    </a:solidFill>
                    <a:latin typeface="+mn-ea"/>
                    <a:ea typeface="+mn-ea"/>
                  </a:rPr>
                  <a:t>関係</a:t>
                </a:r>
              </a:p>
            </p:txBody>
          </p:sp>
        </mc:Choice>
        <mc:Fallback>
          <p:sp>
            <p:nvSpPr>
              <p:cNvPr id="11" name="タイトル 1">
                <a:extLst>
                  <a:ext uri="{FF2B5EF4-FFF2-40B4-BE49-F238E27FC236}">
                    <a16:creationId xmlns:a16="http://schemas.microsoft.com/office/drawing/2014/main" id="{C6E064C4-6F77-40D7-B58B-CD4683792971}"/>
                  </a:ext>
                </a:extLst>
              </p:cNvPr>
              <p:cNvSpPr txBox="1">
                <a:spLocks noRot="1" noChangeAspect="1" noMove="1" noResize="1" noEditPoints="1" noAdjustHandles="1" noChangeArrowheads="1" noChangeShapeType="1" noTextEdit="1"/>
              </p:cNvSpPr>
              <p:nvPr/>
            </p:nvSpPr>
            <p:spPr>
              <a:xfrm>
                <a:off x="251692" y="58648"/>
                <a:ext cx="7200900" cy="593386"/>
              </a:xfrm>
              <a:prstGeom prst="rect">
                <a:avLst/>
              </a:prstGeom>
              <a:blipFill>
                <a:blip r:embed="rId4"/>
                <a:stretch>
                  <a:fillRect l="-1269" b="-9278"/>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461A22C1-AB64-4F8F-BA3B-C2E298CFA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0279" y="1632909"/>
            <a:ext cx="4441292" cy="3327126"/>
          </a:xfrm>
          <a:prstGeom prst="rect">
            <a:avLst/>
          </a:prstGeom>
        </p:spPr>
      </p:pic>
    </p:spTree>
    <p:extLst>
      <p:ext uri="{BB962C8B-B14F-4D97-AF65-F5344CB8AC3E}">
        <p14:creationId xmlns:p14="http://schemas.microsoft.com/office/powerpoint/2010/main" val="63165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C90BB1C-533E-4AAB-B414-160A14A9716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 name="タイトル 1">
            <a:extLst>
              <a:ext uri="{FF2B5EF4-FFF2-40B4-BE49-F238E27FC236}">
                <a16:creationId xmlns:a16="http://schemas.microsoft.com/office/drawing/2014/main" id="{85D3806D-F943-41B4-A484-AC978F04932D}"/>
              </a:ext>
            </a:extLst>
          </p:cNvPr>
          <p:cNvSpPr txBox="1">
            <a:spLocks/>
          </p:cNvSpPr>
          <p:nvPr/>
        </p:nvSpPr>
        <p:spPr>
          <a:xfrm>
            <a:off x="267593" y="46403"/>
            <a:ext cx="8717381" cy="593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未解決な課題点</a:t>
            </a:r>
            <a:endParaRPr lang="ja-JP" altLang="en-US" sz="2400" dirty="0">
              <a:solidFill>
                <a:schemeClr val="bg1"/>
              </a:solidFill>
              <a:latin typeface="+mn-ea"/>
              <a:ea typeface="+mn-ea"/>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D68CA9-D8DA-4398-B625-B796951C0D83}"/>
                  </a:ext>
                </a:extLst>
              </p:cNvPr>
              <p:cNvSpPr txBox="1"/>
              <p:nvPr/>
            </p:nvSpPr>
            <p:spPr>
              <a:xfrm>
                <a:off x="572494" y="1131159"/>
                <a:ext cx="7824084" cy="482356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latin typeface="+mn-ea"/>
                  </a:rPr>
                  <a:t>PLA</a:t>
                </a:r>
                <a:r>
                  <a:rPr kumimoji="1" lang="ja-JP" altLang="en-US" dirty="0">
                    <a:latin typeface="+mn-ea"/>
                  </a:rPr>
                  <a:t>とエポキシ樹脂間の接着強度が弱い．</a:t>
                </a:r>
                <a:endParaRPr kumimoji="1" lang="en-US" altLang="ja-JP" dirty="0">
                  <a:latin typeface="+mn-ea"/>
                </a:endParaRPr>
              </a:p>
              <a:p>
                <a:pPr marL="742950" lvl="1" indent="-285750">
                  <a:buFont typeface="Wingdings" panose="05000000000000000000" pitchFamily="2" charset="2"/>
                  <a:buChar char="Ø"/>
                </a:pPr>
                <a:r>
                  <a:rPr lang="en-US" altLang="ja-JP" dirty="0">
                    <a:solidFill>
                      <a:schemeClr val="tx1"/>
                    </a:solidFill>
                  </a:rPr>
                  <a:t> </a:t>
                </a:r>
                <a14:m>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𝑉</m:t>
                        </m:r>
                      </m:e>
                      <m:sub>
                        <m:r>
                          <a:rPr lang="en-US" altLang="ja-JP" i="1">
                            <a:solidFill>
                              <a:schemeClr val="tx1"/>
                            </a:solidFill>
                            <a:latin typeface="Cambria Math" panose="02040503050406030204" pitchFamily="18" charset="0"/>
                          </a:rPr>
                          <m:t>𝑓</m:t>
                        </m:r>
                      </m:sub>
                    </m:sSub>
                    <m:r>
                      <a:rPr lang="en-US" altLang="ja-JP" i="1">
                        <a:solidFill>
                          <a:schemeClr val="tx1"/>
                        </a:solidFill>
                        <a:latin typeface="Cambria Math" panose="02040503050406030204" pitchFamily="18" charset="0"/>
                      </a:rPr>
                      <m:t> </m:t>
                    </m:r>
                  </m:oMath>
                </a14:m>
                <a:r>
                  <a:rPr kumimoji="1" lang="en-US" altLang="ja-JP" dirty="0">
                    <a:latin typeface="+mn-ea"/>
                  </a:rPr>
                  <a:t>=11%</a:t>
                </a:r>
                <a:r>
                  <a:rPr kumimoji="1" lang="ja-JP" altLang="en-US" dirty="0">
                    <a:latin typeface="+mn-ea"/>
                  </a:rPr>
                  <a:t>のときに表面剥離が生じてしまい，</a:t>
                </a:r>
                <a:r>
                  <a:rPr kumimoji="1" lang="en-US" altLang="ja-JP" dirty="0">
                    <a:latin typeface="+mn-ea"/>
                  </a:rPr>
                  <a:t>CFRP</a:t>
                </a:r>
                <a:r>
                  <a:rPr kumimoji="1" lang="ja-JP" altLang="en-US" dirty="0">
                    <a:latin typeface="+mn-ea"/>
                  </a:rPr>
                  <a:t>の強度が十分に効かなかった．</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接着強度を向上させる工夫が必要．</a:t>
                </a:r>
                <a:endParaRPr kumimoji="1" lang="en-US" altLang="ja-JP" dirty="0">
                  <a:latin typeface="+mn-ea"/>
                </a:endParaRPr>
              </a:p>
              <a:p>
                <a:pPr marL="285750" indent="-285750">
                  <a:buFont typeface="Arial" panose="020B0604020202020204" pitchFamily="34" charset="0"/>
                  <a:buChar char="•"/>
                </a:pPr>
                <a:endParaRPr kumimoji="1" lang="en-US" altLang="ja-JP" dirty="0">
                  <a:latin typeface="+mn-ea"/>
                </a:endParaRPr>
              </a:p>
              <a:p>
                <a:pPr marL="285750" indent="-285750">
                  <a:buFont typeface="Arial" panose="020B0604020202020204" pitchFamily="34" charset="0"/>
                  <a:buChar char="•"/>
                </a:pPr>
                <a:r>
                  <a:rPr kumimoji="1" lang="ja-JP" altLang="en-US" dirty="0">
                    <a:latin typeface="+mn-ea"/>
                  </a:rPr>
                  <a:t>モルタルと</a:t>
                </a:r>
                <a:r>
                  <a:rPr kumimoji="1" lang="en-US" altLang="ja-JP" dirty="0">
                    <a:latin typeface="+mn-ea"/>
                  </a:rPr>
                  <a:t>CFRP</a:t>
                </a:r>
                <a:r>
                  <a:rPr kumimoji="1" lang="ja-JP" altLang="en-US" dirty="0">
                    <a:latin typeface="+mn-ea"/>
                  </a:rPr>
                  <a:t>間の接着強度が弱い．</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建設用</a:t>
                </a:r>
                <a:r>
                  <a:rPr kumimoji="1" lang="en-US" altLang="ja-JP" dirty="0">
                    <a:latin typeface="+mn-ea"/>
                  </a:rPr>
                  <a:t>3D</a:t>
                </a:r>
                <a:r>
                  <a:rPr kumimoji="1" lang="ja-JP" altLang="en-US" dirty="0">
                    <a:latin typeface="+mn-ea"/>
                  </a:rPr>
                  <a:t>プリンターでは，エポキシ樹脂の代わりにモルタルを使用することが検討されているが，モルタルと</a:t>
                </a:r>
                <a:r>
                  <a:rPr kumimoji="1" lang="en-US" altLang="ja-JP" dirty="0">
                    <a:latin typeface="+mn-ea"/>
                  </a:rPr>
                  <a:t>CFRP</a:t>
                </a:r>
                <a:r>
                  <a:rPr kumimoji="1" lang="ja-JP" altLang="en-US" dirty="0">
                    <a:latin typeface="+mn-ea"/>
                  </a:rPr>
                  <a:t>の接着強度が低いことが問題となっている．それにより</a:t>
                </a:r>
                <a:r>
                  <a:rPr kumimoji="1" lang="en-US" altLang="ja-JP" dirty="0">
                    <a:latin typeface="+mn-ea"/>
                  </a:rPr>
                  <a:t>CFRP</a:t>
                </a:r>
                <a:r>
                  <a:rPr kumimoji="1" lang="ja-JP" altLang="en-US" dirty="0">
                    <a:latin typeface="+mn-ea"/>
                  </a:rPr>
                  <a:t>の強度が十分に効いていない．</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接着強度を向上させる工夫が必要．</a:t>
                </a:r>
                <a:endParaRPr kumimoji="1" lang="en-US" altLang="ja-JP" dirty="0">
                  <a:latin typeface="+mn-ea"/>
                </a:endParaRPr>
              </a:p>
              <a:p>
                <a:pPr marL="285750" indent="-285750">
                  <a:buFont typeface="Arial" panose="020B0604020202020204" pitchFamily="34" charset="0"/>
                  <a:buChar char="•"/>
                </a:pPr>
                <a:endParaRPr kumimoji="1" lang="en-US" altLang="ja-JP" dirty="0">
                  <a:latin typeface="+mn-ea"/>
                </a:endParaRPr>
              </a:p>
              <a:p>
                <a:pPr marL="285750" indent="-285750">
                  <a:buFont typeface="Arial" panose="020B0604020202020204" pitchFamily="34" charset="0"/>
                  <a:buChar char="•"/>
                </a:pPr>
                <a:r>
                  <a:rPr kumimoji="1" lang="ja-JP" altLang="en-US" dirty="0">
                    <a:latin typeface="+mn-ea"/>
                  </a:rPr>
                  <a:t>引張強さしか評価できていない．</a:t>
                </a:r>
                <a:endParaRPr kumimoji="1" lang="en-US" altLang="ja-JP" dirty="0">
                  <a:latin typeface="+mn-ea"/>
                </a:endParaRPr>
              </a:p>
              <a:p>
                <a:pPr marL="742950" lvl="1" indent="-285750">
                  <a:buFont typeface="Wingdings" panose="05000000000000000000" pitchFamily="2" charset="2"/>
                  <a:buChar char="Ø"/>
                </a:pPr>
                <a:r>
                  <a:rPr kumimoji="1" lang="en-US" altLang="ja-JP" dirty="0">
                    <a:latin typeface="+mn-ea"/>
                  </a:rPr>
                  <a:t>CFRP</a:t>
                </a:r>
                <a:r>
                  <a:rPr kumimoji="1" lang="ja-JP" altLang="en-US" dirty="0">
                    <a:latin typeface="+mn-ea"/>
                  </a:rPr>
                  <a:t>を埋め込むことにより，破壊靭性値や剪断方向の強度，曲げ強さなども評価したい．</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特に建設用</a:t>
                </a:r>
                <a:r>
                  <a:rPr kumimoji="1" lang="en-US" altLang="ja-JP" dirty="0">
                    <a:latin typeface="+mn-ea"/>
                  </a:rPr>
                  <a:t>3D</a:t>
                </a:r>
                <a:r>
                  <a:rPr kumimoji="1" lang="ja-JP" altLang="en-US" dirty="0">
                    <a:latin typeface="+mn-ea"/>
                  </a:rPr>
                  <a:t>プリンターにおいては曲げ強さや圧縮強度なども評価する必要性がある．</a:t>
                </a:r>
                <a:endParaRPr kumimoji="1" lang="en-US" altLang="ja-JP" dirty="0">
                  <a:latin typeface="+mn-ea"/>
                </a:endParaRPr>
              </a:p>
            </p:txBody>
          </p:sp>
        </mc:Choice>
        <mc:Fallback xmlns="">
          <p:sp>
            <p:nvSpPr>
              <p:cNvPr id="2" name="テキスト ボックス 1">
                <a:extLst>
                  <a:ext uri="{FF2B5EF4-FFF2-40B4-BE49-F238E27FC236}">
                    <a16:creationId xmlns:a16="http://schemas.microsoft.com/office/drawing/2014/main" id="{1ED68CA9-D8DA-4398-B625-B796951C0D83}"/>
                  </a:ext>
                </a:extLst>
              </p:cNvPr>
              <p:cNvSpPr txBox="1">
                <a:spLocks noRot="1" noChangeAspect="1" noMove="1" noResize="1" noEditPoints="1" noAdjustHandles="1" noChangeArrowheads="1" noChangeShapeType="1" noTextEdit="1"/>
              </p:cNvSpPr>
              <p:nvPr/>
            </p:nvSpPr>
            <p:spPr>
              <a:xfrm>
                <a:off x="572494" y="1131159"/>
                <a:ext cx="7824084" cy="4823565"/>
              </a:xfrm>
              <a:prstGeom prst="rect">
                <a:avLst/>
              </a:prstGeom>
              <a:blipFill>
                <a:blip r:embed="rId2"/>
                <a:stretch>
                  <a:fillRect l="-546" t="-759" b="-11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2202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241DD1-2957-42C7-8595-BB2A16955130}"/>
              </a:ext>
            </a:extLst>
          </p:cNvPr>
          <p:cNvSpPr txBox="1"/>
          <p:nvPr/>
        </p:nvSpPr>
        <p:spPr>
          <a:xfrm>
            <a:off x="885440" y="1746712"/>
            <a:ext cx="7654261" cy="3364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研究背景・目的</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強化手法の提案</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自動強化実現に向けた</a:t>
            </a:r>
            <a:r>
              <a:rPr kumimoji="1" lang="en-US" altLang="ja-JP" sz="2400" dirty="0">
                <a:solidFill>
                  <a:schemeClr val="bg2">
                    <a:lumMod val="90000"/>
                  </a:schemeClr>
                </a:solidFill>
                <a:latin typeface="+mn-ea"/>
              </a:rPr>
              <a:t>FDM</a:t>
            </a:r>
            <a:r>
              <a:rPr kumimoji="1" lang="ja-JP" altLang="en-US" sz="2400" dirty="0">
                <a:solidFill>
                  <a:schemeClr val="bg2">
                    <a:lumMod val="90000"/>
                  </a:schemeClr>
                </a:solidFill>
                <a:latin typeface="+mn-ea"/>
              </a:rPr>
              <a:t>法</a:t>
            </a:r>
            <a:r>
              <a:rPr kumimoji="1" lang="en-US" altLang="ja-JP" sz="2400" dirty="0">
                <a:solidFill>
                  <a:schemeClr val="bg2">
                    <a:lumMod val="90000"/>
                  </a:schemeClr>
                </a:solidFill>
                <a:latin typeface="+mn-ea"/>
              </a:rPr>
              <a:t>3D</a:t>
            </a:r>
            <a:r>
              <a:rPr kumimoji="1" lang="ja-JP" altLang="en-US" sz="2400" dirty="0">
                <a:solidFill>
                  <a:schemeClr val="bg2">
                    <a:lumMod val="90000"/>
                  </a:schemeClr>
                </a:solidFill>
                <a:latin typeface="+mn-ea"/>
              </a:rPr>
              <a:t>プリンターの改造</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手動強化試験片の強度評価</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b="1" dirty="0">
                <a:latin typeface="+mn-ea"/>
              </a:rPr>
              <a:t>重ね継手の影響</a:t>
            </a:r>
            <a:endParaRPr kumimoji="1" lang="en-US" altLang="ja-JP" sz="2400" b="1" dirty="0">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自動強化試験片の強度評価</a:t>
            </a:r>
            <a:endParaRPr kumimoji="1" lang="en-US" altLang="ja-JP" sz="2400" dirty="0">
              <a:solidFill>
                <a:schemeClr val="bg2">
                  <a:lumMod val="90000"/>
                </a:schemeClr>
              </a:solidFill>
              <a:latin typeface="+mn-ea"/>
            </a:endParaRPr>
          </a:p>
        </p:txBody>
      </p:sp>
    </p:spTree>
    <p:extLst>
      <p:ext uri="{BB962C8B-B14F-4D97-AF65-F5344CB8AC3E}">
        <p14:creationId xmlns:p14="http://schemas.microsoft.com/office/powerpoint/2010/main" val="849692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39A0270-B6DA-447E-A4AE-A4805B5D4FA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3" name="テキスト ボックス 12">
            <a:extLst>
              <a:ext uri="{FF2B5EF4-FFF2-40B4-BE49-F238E27FC236}">
                <a16:creationId xmlns:a16="http://schemas.microsoft.com/office/drawing/2014/main" id="{64FFCBA0-581D-42B7-9AA9-9F71A4E4B0A3}"/>
              </a:ext>
            </a:extLst>
          </p:cNvPr>
          <p:cNvSpPr txBox="1"/>
          <p:nvPr/>
        </p:nvSpPr>
        <p:spPr>
          <a:xfrm>
            <a:off x="3716323" y="1809192"/>
            <a:ext cx="3807830" cy="584775"/>
          </a:xfrm>
          <a:prstGeom prst="rect">
            <a:avLst/>
          </a:prstGeom>
          <a:noFill/>
        </p:spPr>
        <p:txBody>
          <a:bodyPr wrap="square" rtlCol="0">
            <a:spAutoFit/>
          </a:bodyPr>
          <a:lstStyle/>
          <a:p>
            <a:r>
              <a:rPr kumimoji="1" lang="ja-JP" altLang="en-US" sz="1600" dirty="0"/>
              <a:t>重ね継手の影響により，</a:t>
            </a:r>
            <a:endParaRPr kumimoji="1" lang="en-US" altLang="ja-JP" sz="1600" dirty="0"/>
          </a:p>
          <a:p>
            <a:r>
              <a:rPr kumimoji="1" lang="ja-JP" altLang="en-US" sz="1600" dirty="0"/>
              <a:t>強度が低くなることが懸念される．</a:t>
            </a:r>
            <a:endParaRPr kumimoji="1" lang="en-US" altLang="ja-JP"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50697"/>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｜概要</a:t>
            </a:r>
          </a:p>
        </p:txBody>
      </p:sp>
      <p:pic>
        <p:nvPicPr>
          <p:cNvPr id="6" name="図 5">
            <a:extLst>
              <a:ext uri="{FF2B5EF4-FFF2-40B4-BE49-F238E27FC236}">
                <a16:creationId xmlns:a16="http://schemas.microsoft.com/office/drawing/2014/main" id="{E98C8247-736C-4128-B2A4-782FF47A3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728" y="1017757"/>
            <a:ext cx="1379462" cy="2390084"/>
          </a:xfrm>
          <a:prstGeom prst="rect">
            <a:avLst/>
          </a:prstGeom>
        </p:spPr>
      </p:pic>
      <p:sp>
        <p:nvSpPr>
          <p:cNvPr id="2" name="楕円 1">
            <a:extLst>
              <a:ext uri="{FF2B5EF4-FFF2-40B4-BE49-F238E27FC236}">
                <a16:creationId xmlns:a16="http://schemas.microsoft.com/office/drawing/2014/main" id="{0EDA13E6-F0E1-431B-BCC8-FFB0DFE33D68}"/>
              </a:ext>
            </a:extLst>
          </p:cNvPr>
          <p:cNvSpPr/>
          <p:nvPr/>
        </p:nvSpPr>
        <p:spPr>
          <a:xfrm>
            <a:off x="2336861" y="2273302"/>
            <a:ext cx="455393" cy="484306"/>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5" name="直線コネクタ 4">
            <a:extLst>
              <a:ext uri="{FF2B5EF4-FFF2-40B4-BE49-F238E27FC236}">
                <a16:creationId xmlns:a16="http://schemas.microsoft.com/office/drawing/2014/main" id="{4238A17E-BF1D-4B7E-9D0E-83FE4BB6C0C3}"/>
              </a:ext>
            </a:extLst>
          </p:cNvPr>
          <p:cNvCxnSpPr>
            <a:cxnSpLocks/>
          </p:cNvCxnSpPr>
          <p:nvPr/>
        </p:nvCxnSpPr>
        <p:spPr>
          <a:xfrm flipV="1">
            <a:off x="2792254" y="2134986"/>
            <a:ext cx="861977" cy="30131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DD8BE4A3-A6FD-458D-90B7-24A4970A1EE0}"/>
              </a:ext>
            </a:extLst>
          </p:cNvPr>
          <p:cNvPicPr/>
          <p:nvPr/>
        </p:nvPicPr>
        <p:blipFill>
          <a:blip r:embed="rId4">
            <a:extLst>
              <a:ext uri="{28A0092B-C50C-407E-A947-70E740481C1C}">
                <a14:useLocalDpi xmlns:a14="http://schemas.microsoft.com/office/drawing/2010/main" val="0"/>
              </a:ext>
            </a:extLst>
          </a:blip>
          <a:stretch>
            <a:fillRect/>
          </a:stretch>
        </p:blipFill>
        <p:spPr>
          <a:xfrm>
            <a:off x="1273794" y="4025268"/>
            <a:ext cx="3787577" cy="2528073"/>
          </a:xfrm>
          <a:prstGeom prst="rect">
            <a:avLst/>
          </a:prstGeom>
        </p:spPr>
      </p:pic>
      <p:sp>
        <p:nvSpPr>
          <p:cNvPr id="14" name="テキスト ボックス 13">
            <a:extLst>
              <a:ext uri="{FF2B5EF4-FFF2-40B4-BE49-F238E27FC236}">
                <a16:creationId xmlns:a16="http://schemas.microsoft.com/office/drawing/2014/main" id="{28EB5227-3805-40CC-909C-A5F3E8FF3BFF}"/>
              </a:ext>
            </a:extLst>
          </p:cNvPr>
          <p:cNvSpPr txBox="1"/>
          <p:nvPr/>
        </p:nvSpPr>
        <p:spPr>
          <a:xfrm>
            <a:off x="4711561" y="4365974"/>
            <a:ext cx="3807830" cy="1846659"/>
          </a:xfrm>
          <a:prstGeom prst="rect">
            <a:avLst/>
          </a:prstGeom>
          <a:noFill/>
        </p:spPr>
        <p:txBody>
          <a:bodyPr wrap="square" rtlCol="0">
            <a:spAutoFit/>
          </a:bodyPr>
          <a:lstStyle/>
          <a:p>
            <a:r>
              <a:rPr kumimoji="1" lang="ja-JP" altLang="en-US" sz="1600" b="1" dirty="0">
                <a:solidFill>
                  <a:schemeClr val="accent1">
                    <a:lumMod val="50000"/>
                  </a:schemeClr>
                </a:solidFill>
              </a:rPr>
              <a:t>重ね継手の考察</a:t>
            </a:r>
            <a:endParaRPr kumimoji="1" lang="en-US" altLang="ja-JP" sz="1600" b="1" dirty="0">
              <a:solidFill>
                <a:schemeClr val="accent1">
                  <a:lumMod val="50000"/>
                </a:schemeClr>
              </a:solidFill>
            </a:endParaRPr>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dirty="0"/>
              <a:t>重ね継手長さが影響する</a:t>
            </a:r>
            <a:endParaRPr kumimoji="1" lang="en-US" altLang="ja-JP" sz="1600" dirty="0"/>
          </a:p>
          <a:p>
            <a:pPr marL="285750" indent="-285750">
              <a:buFont typeface="Arial" panose="020B0604020202020204" pitchFamily="34" charset="0"/>
              <a:buChar char="•"/>
            </a:pPr>
            <a:r>
              <a:rPr kumimoji="1" lang="ja-JP" altLang="en-US" sz="1600" dirty="0"/>
              <a:t>エポキシ樹脂の</a:t>
            </a:r>
            <a:r>
              <a:rPr kumimoji="1" lang="en-US" altLang="ja-JP" sz="1600" dirty="0"/>
              <a:t>1</a:t>
            </a:r>
            <a:r>
              <a:rPr kumimoji="1" lang="ja-JP" altLang="en-US" sz="1600" dirty="0"/>
              <a:t>層目と</a:t>
            </a:r>
            <a:r>
              <a:rPr kumimoji="1" lang="en-US" altLang="ja-JP" sz="1600" dirty="0"/>
              <a:t>2</a:t>
            </a:r>
            <a:r>
              <a:rPr kumimoji="1" lang="ja-JP" altLang="en-US" sz="1600" dirty="0"/>
              <a:t>層目の界面強度が低くなる．</a:t>
            </a:r>
            <a:endParaRPr kumimoji="1" lang="en-US" altLang="ja-JP" sz="1600" dirty="0"/>
          </a:p>
          <a:p>
            <a:pPr marL="285750" indent="-285750">
              <a:buFont typeface="Arial" panose="020B0604020202020204" pitchFamily="34" charset="0"/>
              <a:buChar char="•"/>
            </a:pPr>
            <a:endParaRPr kumimoji="1" lang="en-US" altLang="ja-JP" sz="1600" dirty="0"/>
          </a:p>
          <a:p>
            <a:r>
              <a:rPr kumimoji="1" lang="ja-JP" altLang="en-US" sz="1600" dirty="0"/>
              <a:t>→ 実験的検証を行う．</a:t>
            </a:r>
            <a:endParaRPr kumimoji="1" lang="en-US" altLang="ja-JP" sz="1600" dirty="0"/>
          </a:p>
        </p:txBody>
      </p:sp>
    </p:spTree>
    <p:extLst>
      <p:ext uri="{BB962C8B-B14F-4D97-AF65-F5344CB8AC3E}">
        <p14:creationId xmlns:p14="http://schemas.microsoft.com/office/powerpoint/2010/main" val="452335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9C2C66B-E006-499E-933E-8B48F5F06C0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94740" y="34958"/>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46597" y="870498"/>
            <a:ext cx="8635478"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引張試験を行い，提案手法による強度の向上を評価をする．</a:t>
            </a:r>
            <a:endParaRPr lang="en-US" altLang="ja-JP" sz="1600" dirty="0">
              <a:latin typeface="+mn-ea"/>
            </a:endParaRPr>
          </a:p>
        </p:txBody>
      </p:sp>
      <p:grpSp>
        <p:nvGrpSpPr>
          <p:cNvPr id="12" name="グループ化 11">
            <a:extLst>
              <a:ext uri="{FF2B5EF4-FFF2-40B4-BE49-F238E27FC236}">
                <a16:creationId xmlns:a16="http://schemas.microsoft.com/office/drawing/2014/main" id="{2A03F723-9DCE-4984-89A4-3525C063DD69}"/>
              </a:ext>
            </a:extLst>
          </p:cNvPr>
          <p:cNvGrpSpPr/>
          <p:nvPr/>
        </p:nvGrpSpPr>
        <p:grpSpPr>
          <a:xfrm>
            <a:off x="4533367" y="1375588"/>
            <a:ext cx="4301885" cy="435761"/>
            <a:chOff x="360060" y="3075275"/>
            <a:chExt cx="4499884" cy="435761"/>
          </a:xfrm>
        </p:grpSpPr>
        <p:sp>
          <p:nvSpPr>
            <p:cNvPr id="14" name="四角形: 角を丸くする 13">
              <a:extLst>
                <a:ext uri="{FF2B5EF4-FFF2-40B4-BE49-F238E27FC236}">
                  <a16:creationId xmlns:a16="http://schemas.microsoft.com/office/drawing/2014/main" id="{5247BF02-C8E4-4A26-924E-7D4463DC656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7E4B349D-878C-4C88-86D3-DBBB6B97B935}"/>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重ね継手強化試験片</a:t>
              </a:r>
              <a:r>
                <a:rPr kumimoji="1" lang="en-US" altLang="ja-JP" sz="1600" b="1" dirty="0">
                  <a:solidFill>
                    <a:schemeClr val="bg1"/>
                  </a:solidFill>
                  <a:latin typeface="+mn-ea"/>
                </a:rPr>
                <a:t>(B)</a:t>
              </a:r>
              <a:endParaRPr kumimoji="1" lang="ja-JP" altLang="en-US" sz="1600" b="1" dirty="0">
                <a:solidFill>
                  <a:schemeClr val="bg1"/>
                </a:solidFill>
                <a:latin typeface="+mn-ea"/>
              </a:endParaRPr>
            </a:p>
          </p:txBody>
        </p:sp>
      </p:grpSp>
      <p:grpSp>
        <p:nvGrpSpPr>
          <p:cNvPr id="16" name="グループ化 15">
            <a:extLst>
              <a:ext uri="{FF2B5EF4-FFF2-40B4-BE49-F238E27FC236}">
                <a16:creationId xmlns:a16="http://schemas.microsoft.com/office/drawing/2014/main" id="{7B3E31CD-E1EA-4C4C-B24B-F08456204FCD}"/>
              </a:ext>
            </a:extLst>
          </p:cNvPr>
          <p:cNvGrpSpPr/>
          <p:nvPr/>
        </p:nvGrpSpPr>
        <p:grpSpPr>
          <a:xfrm>
            <a:off x="346597" y="1375588"/>
            <a:ext cx="3841275" cy="435761"/>
            <a:chOff x="360060" y="3075275"/>
            <a:chExt cx="4499884" cy="435761"/>
          </a:xfrm>
        </p:grpSpPr>
        <p:sp>
          <p:nvSpPr>
            <p:cNvPr id="17" name="四角形: 角を丸くする 16">
              <a:extLst>
                <a:ext uri="{FF2B5EF4-FFF2-40B4-BE49-F238E27FC236}">
                  <a16:creationId xmlns:a16="http://schemas.microsoft.com/office/drawing/2014/main" id="{9A0540B4-FDC4-4CD6-9821-8A9BA906222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8" name="テキスト ボックス 17">
              <a:extLst>
                <a:ext uri="{FF2B5EF4-FFF2-40B4-BE49-F238E27FC236}">
                  <a16:creationId xmlns:a16="http://schemas.microsoft.com/office/drawing/2014/main" id="{37F7FED9-8CF2-4062-A7B1-0D99D7CDD7E6}"/>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普通強化試験片</a:t>
              </a:r>
              <a:r>
                <a:rPr kumimoji="1" lang="en-US" altLang="ja-JP" sz="1600" b="1" dirty="0">
                  <a:solidFill>
                    <a:schemeClr val="bg1"/>
                  </a:solidFill>
                  <a:latin typeface="+mn-ea"/>
                </a:rPr>
                <a:t>(A)</a:t>
              </a:r>
            </a:p>
          </p:txBody>
        </p:sp>
      </p:grpSp>
      <p:sp>
        <p:nvSpPr>
          <p:cNvPr id="20" name="コンテンツ プレースホルダー 9">
            <a:extLst>
              <a:ext uri="{FF2B5EF4-FFF2-40B4-BE49-F238E27FC236}">
                <a16:creationId xmlns:a16="http://schemas.microsoft.com/office/drawing/2014/main" id="{A858E750-B1FB-4C39-8BC2-00DCDD8516D7}"/>
              </a:ext>
            </a:extLst>
          </p:cNvPr>
          <p:cNvSpPr txBox="1">
            <a:spLocks/>
          </p:cNvSpPr>
          <p:nvPr/>
        </p:nvSpPr>
        <p:spPr>
          <a:xfrm>
            <a:off x="425021" y="5632770"/>
            <a:ext cx="4049830" cy="730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1</a:t>
            </a:r>
            <a:r>
              <a:rPr lang="ja-JP" altLang="en-US" sz="1600" dirty="0">
                <a:latin typeface="+mn-ea"/>
              </a:rPr>
              <a:t>本埋め込んだ強化試験片．</a:t>
            </a:r>
            <a:endParaRPr lang="en-US" altLang="ja-JP" sz="1600" dirty="0">
              <a:latin typeface="+mn-ea"/>
            </a:endParaRPr>
          </a:p>
        </p:txBody>
      </p:sp>
      <p:sp>
        <p:nvSpPr>
          <p:cNvPr id="21" name="テキスト ボックス 20">
            <a:extLst>
              <a:ext uri="{FF2B5EF4-FFF2-40B4-BE49-F238E27FC236}">
                <a16:creationId xmlns:a16="http://schemas.microsoft.com/office/drawing/2014/main" id="{B5283912-58B1-4087-ABBD-AF343D2A6335}"/>
              </a:ext>
            </a:extLst>
          </p:cNvPr>
          <p:cNvSpPr txBox="1"/>
          <p:nvPr/>
        </p:nvSpPr>
        <p:spPr>
          <a:xfrm>
            <a:off x="4825176" y="5632770"/>
            <a:ext cx="4049831" cy="861774"/>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dirty="0">
                <a:latin typeface="+mn-ea"/>
              </a:rPr>
              <a:t>CFRP</a:t>
            </a:r>
            <a:r>
              <a:rPr lang="ja-JP" altLang="en-US" sz="1600" dirty="0">
                <a:latin typeface="+mn-ea"/>
              </a:rPr>
              <a:t>を</a:t>
            </a:r>
            <a:r>
              <a:rPr lang="en-US" altLang="ja-JP" sz="1600" dirty="0">
                <a:latin typeface="+mn-ea"/>
              </a:rPr>
              <a:t>2</a:t>
            </a:r>
            <a:r>
              <a:rPr lang="ja-JP" altLang="en-US" sz="1600" dirty="0">
                <a:latin typeface="+mn-ea"/>
              </a:rPr>
              <a:t>本埋め込んだ強化試験片．</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重ね継手を用いて強度を伝達．</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条件を変化させて複数種類作製．</a:t>
            </a:r>
            <a:endParaRPr lang="en-US" altLang="ja-JP" sz="1600" dirty="0">
              <a:latin typeface="+mn-ea"/>
            </a:endParaRPr>
          </a:p>
        </p:txBody>
      </p:sp>
      <p:pic>
        <p:nvPicPr>
          <p:cNvPr id="22" name="図 21">
            <a:extLst>
              <a:ext uri="{FF2B5EF4-FFF2-40B4-BE49-F238E27FC236}">
                <a16:creationId xmlns:a16="http://schemas.microsoft.com/office/drawing/2014/main" id="{04EE0878-B961-4EB0-92E4-F0BCDFCABC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9278" y="1924716"/>
            <a:ext cx="3255912" cy="3575710"/>
          </a:xfrm>
          <a:prstGeom prst="rect">
            <a:avLst/>
          </a:prstGeom>
        </p:spPr>
      </p:pic>
      <p:pic>
        <p:nvPicPr>
          <p:cNvPr id="23" name="図 22">
            <a:extLst>
              <a:ext uri="{FF2B5EF4-FFF2-40B4-BE49-F238E27FC236}">
                <a16:creationId xmlns:a16="http://schemas.microsoft.com/office/drawing/2014/main" id="{AAF59DFD-4058-441D-81C4-6FBB4840E5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611755" y="1895095"/>
            <a:ext cx="4049831" cy="3605331"/>
          </a:xfrm>
          <a:prstGeom prst="rect">
            <a:avLst/>
          </a:prstGeom>
        </p:spPr>
      </p:pic>
    </p:spTree>
    <p:extLst>
      <p:ext uri="{BB962C8B-B14F-4D97-AF65-F5344CB8AC3E}">
        <p14:creationId xmlns:p14="http://schemas.microsoft.com/office/powerpoint/2010/main" val="1164764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CE819B3-4627-4FE5-BC49-B77161BF5F2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｜試験片種類</a:t>
            </a:r>
          </a:p>
        </p:txBody>
      </p:sp>
      <p:sp>
        <p:nvSpPr>
          <p:cNvPr id="9" name="コンテンツ プレースホルダー 9">
            <a:extLst>
              <a:ext uri="{FF2B5EF4-FFF2-40B4-BE49-F238E27FC236}">
                <a16:creationId xmlns:a16="http://schemas.microsoft.com/office/drawing/2014/main" id="{E218BDA6-C363-402F-8804-FC9238E39257}"/>
              </a:ext>
            </a:extLst>
          </p:cNvPr>
          <p:cNvSpPr txBox="1">
            <a:spLocks/>
          </p:cNvSpPr>
          <p:nvPr/>
        </p:nvSpPr>
        <p:spPr>
          <a:xfrm>
            <a:off x="3955509" y="4465712"/>
            <a:ext cx="1964477" cy="520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mn-ea"/>
              </a:rPr>
              <a:t>試験片種類</a:t>
            </a:r>
            <a:endParaRPr lang="en-US" altLang="ja-JP" sz="1600" dirty="0">
              <a:latin typeface="+mn-ea"/>
            </a:endParaRPr>
          </a:p>
        </p:txBody>
      </p:sp>
      <mc:AlternateContent xmlns:mc="http://schemas.openxmlformats.org/markup-compatibility/2006">
        <mc:Choice xmlns:a14="http://schemas.microsoft.com/office/drawing/2010/main" Requires="a14">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220502971"/>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𝐿</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6</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ja-JP" sz="1600" b="0" i="1" kern="100">
                                        <a:effectLst/>
                                        <a:latin typeface="Cambria Math" panose="02040503050406030204" pitchFamily="18" charset="0"/>
                                      </a:rPr>
                                    </m:ctrlPr>
                                  </m:sSubPr>
                                  <m:e>
                                    <m:r>
                                      <a:rPr lang="en-US" sz="1600" b="0" kern="100" smtClean="0">
                                        <a:effectLst/>
                                        <a:latin typeface="Cambria Math" panose="02040503050406030204" pitchFamily="18" charset="0"/>
                                      </a:rPr>
                                      <m:t>𝐵</m:t>
                                    </m:r>
                                  </m:e>
                                  <m:sub>
                                    <m:r>
                                      <a:rPr lang="en-US" sz="1600" b="0" kern="100" smtClean="0">
                                        <a:effectLst/>
                                        <a:latin typeface="Cambria Math" panose="02040503050406030204" pitchFamily="18" charset="0"/>
                                      </a:rPr>
                                      <m:t>𝑆</m:t>
                                    </m:r>
                                    <m:r>
                                      <a:rPr lang="en-US" sz="1600" b="0" kern="100" smtClean="0">
                                        <a:effectLst/>
                                        <a:latin typeface="Cambria Math" panose="02040503050406030204" pitchFamily="18" charset="0"/>
                                      </a:rPr>
                                      <m:t>24</m:t>
                                    </m:r>
                                  </m:sub>
                                </m:sSub>
                              </m:oMath>
                            </m:oMathPara>
                          </a14:m>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Choice>
        <mc:Fallback>
          <p:graphicFrame>
            <p:nvGraphicFramePr>
              <p:cNvPr id="2" name="表 1">
                <a:extLst>
                  <a:ext uri="{FF2B5EF4-FFF2-40B4-BE49-F238E27FC236}">
                    <a16:creationId xmlns:a16="http://schemas.microsoft.com/office/drawing/2014/main" id="{6628AA20-B3DF-4216-9B0C-A92DB44178A0}"/>
                  </a:ext>
                </a:extLst>
              </p:cNvPr>
              <p:cNvGraphicFramePr>
                <a:graphicFrameLocks noGrp="1"/>
              </p:cNvGraphicFramePr>
              <p:nvPr>
                <p:extLst>
                  <p:ext uri="{D42A27DB-BD31-4B8C-83A1-F6EECF244321}">
                    <p14:modId xmlns:p14="http://schemas.microsoft.com/office/powerpoint/2010/main" val="2220502971"/>
                  </p:ext>
                </p:extLst>
              </p:nvPr>
            </p:nvGraphicFramePr>
            <p:xfrm>
              <a:off x="709895" y="4798759"/>
              <a:ext cx="7899140" cy="1291939"/>
            </p:xfrm>
            <a:graphic>
              <a:graphicData uri="http://schemas.openxmlformats.org/drawingml/2006/table">
                <a:tbl>
                  <a:tblPr firstRow="1" firstCol="1">
                    <a:tableStyleId>{2D5ABB26-0587-4C30-8999-92F81FD0307C}</a:tableStyleId>
                  </a:tblPr>
                  <a:tblGrid>
                    <a:gridCol w="2982133">
                      <a:extLst>
                        <a:ext uri="{9D8B030D-6E8A-4147-A177-3AD203B41FA5}">
                          <a16:colId xmlns:a16="http://schemas.microsoft.com/office/drawing/2014/main" val="2441138305"/>
                        </a:ext>
                      </a:extLst>
                    </a:gridCol>
                    <a:gridCol w="1122539">
                      <a:extLst>
                        <a:ext uri="{9D8B030D-6E8A-4147-A177-3AD203B41FA5}">
                          <a16:colId xmlns:a16="http://schemas.microsoft.com/office/drawing/2014/main" val="3185467879"/>
                        </a:ext>
                      </a:extLst>
                    </a:gridCol>
                    <a:gridCol w="1054708">
                      <a:extLst>
                        <a:ext uri="{9D8B030D-6E8A-4147-A177-3AD203B41FA5}">
                          <a16:colId xmlns:a16="http://schemas.microsoft.com/office/drawing/2014/main" val="492721138"/>
                        </a:ext>
                      </a:extLst>
                    </a:gridCol>
                    <a:gridCol w="1055536">
                      <a:extLst>
                        <a:ext uri="{9D8B030D-6E8A-4147-A177-3AD203B41FA5}">
                          <a16:colId xmlns:a16="http://schemas.microsoft.com/office/drawing/2014/main" val="4118405969"/>
                        </a:ext>
                      </a:extLst>
                    </a:gridCol>
                    <a:gridCol w="1055536">
                      <a:extLst>
                        <a:ext uri="{9D8B030D-6E8A-4147-A177-3AD203B41FA5}">
                          <a16:colId xmlns:a16="http://schemas.microsoft.com/office/drawing/2014/main" val="3556727772"/>
                        </a:ext>
                      </a:extLst>
                    </a:gridCol>
                    <a:gridCol w="628688">
                      <a:extLst>
                        <a:ext uri="{9D8B030D-6E8A-4147-A177-3AD203B41FA5}">
                          <a16:colId xmlns:a16="http://schemas.microsoft.com/office/drawing/2014/main" val="3267273965"/>
                        </a:ext>
                      </a:extLst>
                    </a:gridCol>
                  </a:tblGrid>
                  <a:tr h="486890">
                    <a:tc>
                      <a:txBody>
                        <a:bodyPr/>
                        <a:lstStyle/>
                        <a:p>
                          <a:pPr algn="ctr"/>
                          <a:r>
                            <a:rPr lang="en-US" sz="1600" b="0" kern="100" dirty="0">
                              <a:effectLst/>
                            </a:rPr>
                            <a:t> </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304" t="-1250" r="-339130"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89595" t="-1250" r="-2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595" t="-1250" r="-160694" b="-173750"/>
                          </a:stretch>
                        </a:blipFill>
                      </a:tcPr>
                    </a:tc>
                    <a:tc>
                      <a:txBody>
                        <a:bodyPr/>
                        <a:lstStyle/>
                        <a:p>
                          <a:endParaRPr lang="ja-JP"/>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86207" t="-1250" r="-59770" b="-173750"/>
                          </a:stretch>
                        </a:blipFill>
                      </a:tcPr>
                    </a:tc>
                    <a:tc>
                      <a:txBody>
                        <a:bodyPr/>
                        <a:lstStyle/>
                        <a:p>
                          <a:pPr algn="ctr"/>
                          <a:r>
                            <a:rPr lang="en-US" sz="1600" b="0" kern="100" dirty="0">
                              <a:effectLst/>
                            </a:rPr>
                            <a:t>A</a:t>
                          </a:r>
                          <a:endParaRPr lang="ja-JP" sz="1400" b="0" i="1"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377644"/>
                      </a:ext>
                    </a:extLst>
                  </a:tr>
                  <a:tr h="399533">
                    <a:tc>
                      <a:txBody>
                        <a:bodyPr/>
                        <a:lstStyle/>
                        <a:p>
                          <a:pPr algn="ctr"/>
                          <a:r>
                            <a:rPr lang="ja-JP" altLang="en-US" sz="1600" b="0" kern="100" dirty="0">
                              <a:effectLst/>
                              <a:latin typeface="+mn-ea"/>
                              <a:ea typeface="+mn-ea"/>
                            </a:rPr>
                            <a:t>重ね継手長さ</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tc gridSpan="2">
                      <a:txBody>
                        <a:bodyPr/>
                        <a:lstStyle/>
                        <a:p>
                          <a:pPr algn="ctr"/>
                          <a:r>
                            <a:rPr lang="en-US" sz="1600" b="0" kern="100" dirty="0">
                              <a:effectLst/>
                            </a:rPr>
                            <a:t>24mm (Long)</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gridSpan="2">
                      <a:txBody>
                        <a:bodyPr/>
                        <a:lstStyle/>
                        <a:p>
                          <a:pPr algn="ctr"/>
                          <a:r>
                            <a:rPr lang="en-US" sz="1600" b="0" kern="100" dirty="0">
                              <a:effectLst/>
                            </a:rPr>
                            <a:t>10mm (Small)</a:t>
                          </a:r>
                          <a:endParaRPr lang="ja-JP" sz="1400" b="0" kern="100" dirty="0">
                            <a:effectLst/>
                            <a:latin typeface="+mn-ea"/>
                            <a:ea typeface="+mn-ea"/>
                            <a:cs typeface="Arial" panose="020B0604020202020204" pitchFamily="34" charset="0"/>
                          </a:endParaRPr>
                        </a:p>
                      </a:txBody>
                      <a:tcPr marL="100584" marR="100584" marT="50292" marB="50292" anchor="ctr">
                        <a:lnT w="12700" cap="flat" cmpd="sng" algn="ctr">
                          <a:solidFill>
                            <a:schemeClr val="tx1"/>
                          </a:solidFill>
                          <a:prstDash val="solid"/>
                          <a:round/>
                          <a:headEnd type="none" w="med" len="med"/>
                          <a:tailEnd type="none" w="med" len="med"/>
                        </a:lnT>
                      </a:tcPr>
                    </a:tc>
                    <a:tc hMerge="1">
                      <a:txBody>
                        <a:bodyPr/>
                        <a:lstStyle/>
                        <a:p>
                          <a:endParaRPr kumimoji="1" lang="ja-JP" altLang="en-US"/>
                        </a:p>
                      </a:txBody>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0407141"/>
                      </a:ext>
                    </a:extLst>
                  </a:tr>
                  <a:tr h="405516">
                    <a:tc>
                      <a:txBody>
                        <a:bodyPr/>
                        <a:lstStyle/>
                        <a:p>
                          <a:pPr algn="ctr"/>
                          <a:r>
                            <a:rPr lang="en-US" altLang="ja-JP" sz="1600" b="0" kern="100" dirty="0">
                              <a:effectLst/>
                              <a:latin typeface="+mn-ea"/>
                              <a:ea typeface="+mn-ea"/>
                            </a:rPr>
                            <a:t>1</a:t>
                          </a:r>
                          <a:r>
                            <a:rPr lang="ja-JP" altLang="en-US" sz="1600" b="0" kern="100" dirty="0">
                              <a:effectLst/>
                              <a:latin typeface="+mn-ea"/>
                              <a:ea typeface="+mn-ea"/>
                            </a:rPr>
                            <a:t>層目エポキシ樹脂の硬化時間</a:t>
                          </a:r>
                          <a:endParaRPr lang="ja-JP" sz="16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a:effectLst/>
                            </a:rPr>
                            <a:t>24h</a:t>
                          </a:r>
                          <a:endParaRPr lang="ja-JP" sz="1400" b="0" kern="10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6h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24h</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tc>
                      <a:txBody>
                        <a:bodyPr/>
                        <a:lstStyle/>
                        <a:p>
                          <a:pPr algn="ctr"/>
                          <a:r>
                            <a:rPr lang="en-US" sz="1600" b="0" kern="100" dirty="0">
                              <a:effectLst/>
                            </a:rPr>
                            <a:t>-</a:t>
                          </a:r>
                          <a:endParaRPr lang="ja-JP" sz="1400" b="0" kern="100" dirty="0">
                            <a:effectLst/>
                            <a:latin typeface="+mn-ea"/>
                            <a:ea typeface="+mn-ea"/>
                            <a:cs typeface="Arial" panose="020B0604020202020204" pitchFamily="34" charset="0"/>
                          </a:endParaRPr>
                        </a:p>
                      </a:txBody>
                      <a:tcPr marL="82982" marR="82982"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023884"/>
                      </a:ext>
                    </a:extLst>
                  </a:tr>
                </a:tbl>
              </a:graphicData>
            </a:graphic>
          </p:graphicFrame>
        </mc:Fallback>
      </mc:AlternateContent>
      <p:sp>
        <p:nvSpPr>
          <p:cNvPr id="19" name="コンテンツ プレースホルダー 9">
            <a:extLst>
              <a:ext uri="{FF2B5EF4-FFF2-40B4-BE49-F238E27FC236}">
                <a16:creationId xmlns:a16="http://schemas.microsoft.com/office/drawing/2014/main" id="{9756350F-29D7-4FF2-9233-513EC705E769}"/>
              </a:ext>
            </a:extLst>
          </p:cNvPr>
          <p:cNvSpPr txBox="1">
            <a:spLocks/>
          </p:cNvSpPr>
          <p:nvPr/>
        </p:nvSpPr>
        <p:spPr>
          <a:xfrm>
            <a:off x="709895" y="6178073"/>
            <a:ext cx="7583316" cy="50897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200" dirty="0">
                <a:latin typeface="+mn-ea"/>
              </a:rPr>
              <a:t>1</a:t>
            </a:r>
            <a:r>
              <a:rPr lang="ja-JP" altLang="en-US" sz="1200" dirty="0">
                <a:latin typeface="+mn-ea"/>
              </a:rPr>
              <a:t>層目エポキシ樹脂の硬化時間：</a:t>
            </a:r>
            <a:r>
              <a:rPr lang="en-US" altLang="ja-JP" sz="1200" dirty="0">
                <a:latin typeface="+mn-ea"/>
              </a:rPr>
              <a:t>CFRP1</a:t>
            </a:r>
            <a:r>
              <a:rPr lang="ja-JP" altLang="en-US" sz="1200" dirty="0">
                <a:latin typeface="+mn-ea"/>
              </a:rPr>
              <a:t>本目を埋め込んでから</a:t>
            </a:r>
            <a:r>
              <a:rPr lang="en-US" altLang="ja-JP" sz="1200" dirty="0">
                <a:latin typeface="+mn-ea"/>
              </a:rPr>
              <a:t>2</a:t>
            </a:r>
            <a:r>
              <a:rPr lang="ja-JP" altLang="en-US" sz="1200" dirty="0">
                <a:latin typeface="+mn-ea"/>
              </a:rPr>
              <a:t>本目を埋め込むまでの経過時間．（</a:t>
            </a:r>
            <a:r>
              <a:rPr lang="en-US" altLang="ja-JP" sz="1200" dirty="0">
                <a:latin typeface="+mn-ea"/>
              </a:rPr>
              <a:t>h=</a:t>
            </a:r>
            <a:r>
              <a:rPr lang="ja-JP" altLang="en-US" sz="1200" dirty="0">
                <a:latin typeface="+mn-ea"/>
              </a:rPr>
              <a:t>時間）</a:t>
            </a:r>
            <a:endParaRPr lang="en-US" altLang="ja-JP" sz="1200" dirty="0">
              <a:latin typeface="+mn-ea"/>
            </a:endParaRPr>
          </a:p>
          <a:p>
            <a:pPr marL="0" indent="0">
              <a:buFont typeface="Arial" panose="020B0604020202020204" pitchFamily="34" charset="0"/>
              <a:buNone/>
            </a:pPr>
            <a:r>
              <a:rPr lang="en-US" altLang="ja-JP" sz="1200" dirty="0">
                <a:latin typeface="+mn-ea"/>
              </a:rPr>
              <a:t>B</a:t>
            </a:r>
            <a:r>
              <a:rPr lang="ja-JP" altLang="en-US" sz="1200" dirty="0">
                <a:latin typeface="+mn-ea"/>
              </a:rPr>
              <a:t>：重ね継手強化試験片　</a:t>
            </a:r>
            <a:r>
              <a:rPr lang="en-US" altLang="ja-JP" sz="1200" dirty="0">
                <a:latin typeface="+mn-ea"/>
              </a:rPr>
              <a:t>A</a:t>
            </a:r>
            <a:r>
              <a:rPr lang="ja-JP" altLang="en-US" sz="1200" dirty="0">
                <a:latin typeface="+mn-ea"/>
              </a:rPr>
              <a:t>：普通強化試験片</a:t>
            </a:r>
            <a:endParaRPr lang="en-US" altLang="ja-JP" sz="1200" dirty="0">
              <a:latin typeface="+mn-ea"/>
            </a:endParaRPr>
          </a:p>
        </p:txBody>
      </p:sp>
      <p:pic>
        <p:nvPicPr>
          <p:cNvPr id="24" name="図 23">
            <a:extLst>
              <a:ext uri="{FF2B5EF4-FFF2-40B4-BE49-F238E27FC236}">
                <a16:creationId xmlns:a16="http://schemas.microsoft.com/office/drawing/2014/main" id="{5B23AAD2-5880-4D41-A600-3594D7C58A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69164" y="1145906"/>
            <a:ext cx="2540000" cy="2833885"/>
          </a:xfrm>
          <a:prstGeom prst="rect">
            <a:avLst/>
          </a:prstGeom>
          <a:noFill/>
          <a:ln>
            <a:noFill/>
          </a:ln>
        </p:spPr>
      </p:pic>
      <mc:AlternateContent xmlns:mc="http://schemas.openxmlformats.org/markup-compatibility/2006">
        <mc:Choice xmlns:a14="http://schemas.microsoft.com/office/drawing/2010/main" Requires="a14">
          <p:sp>
            <p:nvSpPr>
              <p:cNvPr id="26" name="コンテンツ プレースホルダー 9">
                <a:extLst>
                  <a:ext uri="{FF2B5EF4-FFF2-40B4-BE49-F238E27FC236}">
                    <a16:creationId xmlns:a16="http://schemas.microsoft.com/office/drawing/2014/main" id="{3A2703E6-85E5-4BFC-8CA1-A383D2D97E36}"/>
                  </a:ext>
                </a:extLst>
              </p:cNvPr>
              <p:cNvSpPr txBox="1">
                <a:spLocks/>
              </p:cNvSpPr>
              <p:nvPr/>
            </p:nvSpPr>
            <p:spPr>
              <a:xfrm>
                <a:off x="4834837" y="2038286"/>
                <a:ext cx="3042697" cy="13461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kern="100" smtClean="0">
                            <a:effectLst/>
                            <a:latin typeface="Cambria Math" panose="02040503050406030204" pitchFamily="18" charset="0"/>
                          </a:rPr>
                          <m:t>𝐿</m:t>
                        </m:r>
                      </m:sub>
                    </m:sSub>
                  </m:oMath>
                </a14:m>
                <a:r>
                  <a:rPr lang="ja-JP" altLang="en-US" sz="1600" dirty="0">
                    <a:latin typeface="+mn-ea"/>
                  </a:rPr>
                  <a:t>：重ね継手長さが</a:t>
                </a:r>
                <a:r>
                  <a:rPr lang="en-US" altLang="ja-JP" sz="1600" dirty="0">
                    <a:latin typeface="+mn-ea"/>
                  </a:rPr>
                  <a:t>24mm</a:t>
                </a:r>
              </a:p>
              <a:p>
                <a:pPr marL="0" indent="0">
                  <a:buNone/>
                </a:pPr>
                <a14:m>
                  <m:oMath xmlns:m="http://schemas.openxmlformats.org/officeDocument/2006/math">
                    <m:sSub>
                      <m:sSubPr>
                        <m:ctrlPr>
                          <a:rPr lang="ja-JP" altLang="ja-JP" sz="1600" b="0" i="1" kern="100" smtClean="0">
                            <a:effectLst/>
                            <a:latin typeface="Cambria Math" panose="02040503050406030204" pitchFamily="18" charset="0"/>
                          </a:rPr>
                        </m:ctrlPr>
                      </m:sSubPr>
                      <m:e>
                        <m:r>
                          <a:rPr lang="en-US" altLang="ja-JP" sz="1600" b="0" kern="100" smtClean="0">
                            <a:effectLst/>
                            <a:latin typeface="Cambria Math" panose="02040503050406030204" pitchFamily="18" charset="0"/>
                          </a:rPr>
                          <m:t>𝐵</m:t>
                        </m:r>
                      </m:e>
                      <m:sub>
                        <m:r>
                          <a:rPr lang="en-US" altLang="ja-JP" sz="1600" b="0" i="1" kern="100" smtClean="0">
                            <a:effectLst/>
                            <a:latin typeface="Cambria Math" panose="02040503050406030204" pitchFamily="18" charset="0"/>
                          </a:rPr>
                          <m:t>𝑠</m:t>
                        </m:r>
                      </m:sub>
                    </m:sSub>
                  </m:oMath>
                </a14:m>
                <a:r>
                  <a:rPr lang="ja-JP" altLang="en-US" sz="1600" dirty="0">
                    <a:latin typeface="+mn-ea"/>
                  </a:rPr>
                  <a:t>：重ね継手長さが</a:t>
                </a:r>
                <a:r>
                  <a:rPr lang="en-US" altLang="ja-JP" sz="1600" dirty="0">
                    <a:latin typeface="+mn-ea"/>
                  </a:rPr>
                  <a:t>10mm</a:t>
                </a:r>
              </a:p>
              <a:p>
                <a:pPr marL="0" indent="0">
                  <a:buNone/>
                </a:pPr>
                <a:r>
                  <a:rPr lang="en-US" altLang="ja-JP" sz="1600" dirty="0">
                    <a:latin typeface="+mn-ea"/>
                  </a:rPr>
                  <a:t>A </a:t>
                </a:r>
                <a:r>
                  <a:rPr lang="ja-JP" altLang="en-US" sz="1600" dirty="0">
                    <a:latin typeface="+mn-ea"/>
                  </a:rPr>
                  <a:t>：普通強化試験片</a:t>
                </a:r>
                <a:endParaRPr lang="en-US" altLang="ja-JP" sz="1600" dirty="0">
                  <a:latin typeface="+mn-ea"/>
                </a:endParaRPr>
              </a:p>
            </p:txBody>
          </p:sp>
        </mc:Choice>
        <mc:Fallback>
          <p:sp>
            <p:nvSpPr>
              <p:cNvPr id="26" name="コンテンツ プレースホルダー 9">
                <a:extLst>
                  <a:ext uri="{FF2B5EF4-FFF2-40B4-BE49-F238E27FC236}">
                    <a16:creationId xmlns:a16="http://schemas.microsoft.com/office/drawing/2014/main" id="{3A2703E6-85E5-4BFC-8CA1-A383D2D97E36}"/>
                  </a:ext>
                </a:extLst>
              </p:cNvPr>
              <p:cNvSpPr txBox="1">
                <a:spLocks noRot="1" noChangeAspect="1" noMove="1" noResize="1" noEditPoints="1" noAdjustHandles="1" noChangeArrowheads="1" noChangeShapeType="1" noTextEdit="1"/>
              </p:cNvSpPr>
              <p:nvPr/>
            </p:nvSpPr>
            <p:spPr>
              <a:xfrm>
                <a:off x="4834837" y="2038286"/>
                <a:ext cx="3042697" cy="1346195"/>
              </a:xfrm>
              <a:prstGeom prst="rect">
                <a:avLst/>
              </a:prstGeom>
              <a:blipFill>
                <a:blip r:embed="rId5"/>
                <a:stretch>
                  <a:fillRect l="-1002" t="-31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57351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9FE94327-2C23-4935-86BB-FDF94F8AABD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8648"/>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｜実験結果｜引張強さ</a:t>
            </a:r>
          </a:p>
        </p:txBody>
      </p:sp>
      <p:pic>
        <p:nvPicPr>
          <p:cNvPr id="12" name="図 11">
            <a:extLst>
              <a:ext uri="{FF2B5EF4-FFF2-40B4-BE49-F238E27FC236}">
                <a16:creationId xmlns:a16="http://schemas.microsoft.com/office/drawing/2014/main" id="{3233755B-9952-423F-A20C-85EF82D5F0D9}"/>
              </a:ext>
            </a:extLst>
          </p:cNvPr>
          <p:cNvPicPr/>
          <p:nvPr/>
        </p:nvPicPr>
        <p:blipFill>
          <a:blip r:embed="rId3">
            <a:extLst>
              <a:ext uri="{28A0092B-C50C-407E-A947-70E740481C1C}">
                <a14:useLocalDpi xmlns:a14="http://schemas.microsoft.com/office/drawing/2010/main" val="0"/>
              </a:ext>
            </a:extLst>
          </a:blip>
          <a:stretch>
            <a:fillRect/>
          </a:stretch>
        </p:blipFill>
        <p:spPr>
          <a:xfrm>
            <a:off x="2044963" y="1339494"/>
            <a:ext cx="4624699" cy="3651199"/>
          </a:xfrm>
          <a:prstGeom prst="rect">
            <a:avLst/>
          </a:prstGeom>
        </p:spPr>
      </p:pic>
      <p:sp>
        <p:nvSpPr>
          <p:cNvPr id="13" name="テキスト ボックス 12">
            <a:extLst>
              <a:ext uri="{FF2B5EF4-FFF2-40B4-BE49-F238E27FC236}">
                <a16:creationId xmlns:a16="http://schemas.microsoft.com/office/drawing/2014/main" id="{F8629112-DF01-423B-928F-253C08A26F53}"/>
              </a:ext>
            </a:extLst>
          </p:cNvPr>
          <p:cNvSpPr txBox="1"/>
          <p:nvPr/>
        </p:nvSpPr>
        <p:spPr>
          <a:xfrm>
            <a:off x="838630" y="5230676"/>
            <a:ext cx="7971415"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重ね継手長さが長い程，引張強さは大きくなる．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層目のエポキシ樹脂の硬化時間が短い程，引張強さは大きくなる．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十分な重ね継手長さがあれば，普通強化試験片と同等以上の引張強さを得ることができる．</a:t>
            </a:r>
            <a:endParaRPr kumimoji="1" lang="en-US" altLang="ja-JP" sz="1600" dirty="0">
              <a:latin typeface="+mn-ea"/>
            </a:endParaRPr>
          </a:p>
        </p:txBody>
      </p:sp>
    </p:spTree>
    <p:extLst>
      <p:ext uri="{BB962C8B-B14F-4D97-AF65-F5344CB8AC3E}">
        <p14:creationId xmlns:p14="http://schemas.microsoft.com/office/powerpoint/2010/main" val="266216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6E985E5-DD9D-452F-89F5-31C56A380FE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3" y="52340"/>
            <a:ext cx="7628051"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重ね継手の影響</a:t>
            </a:r>
            <a:r>
              <a:rPr lang="ja-JP" altLang="en-US" sz="2400" dirty="0">
                <a:solidFill>
                  <a:schemeClr val="bg1"/>
                </a:solidFill>
                <a:latin typeface="+mn-ea"/>
                <a:ea typeface="+mn-ea"/>
              </a:rPr>
              <a:t>｜実験結果｜ヤング率</a:t>
            </a:r>
          </a:p>
        </p:txBody>
      </p:sp>
      <p:pic>
        <p:nvPicPr>
          <p:cNvPr id="5" name="図 4">
            <a:extLst>
              <a:ext uri="{FF2B5EF4-FFF2-40B4-BE49-F238E27FC236}">
                <a16:creationId xmlns:a16="http://schemas.microsoft.com/office/drawing/2014/main" id="{F0222482-4FFD-493C-AF76-11551FD27334}"/>
              </a:ext>
            </a:extLst>
          </p:cNvPr>
          <p:cNvPicPr/>
          <p:nvPr/>
        </p:nvPicPr>
        <p:blipFill>
          <a:blip r:embed="rId3">
            <a:extLst>
              <a:ext uri="{28A0092B-C50C-407E-A947-70E740481C1C}">
                <a14:useLocalDpi xmlns:a14="http://schemas.microsoft.com/office/drawing/2010/main" val="0"/>
              </a:ext>
            </a:extLst>
          </a:blip>
          <a:stretch>
            <a:fillRect/>
          </a:stretch>
        </p:blipFill>
        <p:spPr>
          <a:xfrm>
            <a:off x="2243409" y="1337167"/>
            <a:ext cx="4514057" cy="3658883"/>
          </a:xfrm>
          <a:prstGeom prst="rect">
            <a:avLst/>
          </a:prstGeom>
        </p:spPr>
      </p:pic>
      <p:sp>
        <p:nvSpPr>
          <p:cNvPr id="6" name="テキスト ボックス 5">
            <a:extLst>
              <a:ext uri="{FF2B5EF4-FFF2-40B4-BE49-F238E27FC236}">
                <a16:creationId xmlns:a16="http://schemas.microsoft.com/office/drawing/2014/main" id="{851F9314-C909-4BF4-BBAD-61EF1F2177FC}"/>
              </a:ext>
            </a:extLst>
          </p:cNvPr>
          <p:cNvSpPr txBox="1"/>
          <p:nvPr/>
        </p:nvSpPr>
        <p:spPr>
          <a:xfrm>
            <a:off x="782972" y="5318140"/>
            <a:ext cx="7780584" cy="861774"/>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1</a:t>
            </a:r>
            <a:r>
              <a:rPr kumimoji="1" lang="ja-JP" altLang="en-US" sz="1600" dirty="0">
                <a:latin typeface="+mn-ea"/>
              </a:rPr>
              <a:t>層目のエポキシ樹脂の硬化時間に寄らず，重ね継手長さが大きい程ヤング率は向上する．</a:t>
            </a:r>
            <a:endParaRPr kumimoji="1" lang="en-US" altLang="ja-JP" sz="1600" dirty="0">
              <a:latin typeface="+mn-ea"/>
            </a:endParaRPr>
          </a:p>
          <a:p>
            <a:pPr marL="285750" indent="-285750">
              <a:buFont typeface="Wingdings" panose="05000000000000000000" pitchFamily="2" charset="2"/>
              <a:buChar char="Ø"/>
            </a:pPr>
            <a:r>
              <a:rPr kumimoji="1" lang="ja-JP" altLang="en-US" sz="1600" dirty="0">
                <a:latin typeface="+mn-ea"/>
              </a:rPr>
              <a:t>ヤング率に関して，重ね継手はむしろヤング率を向上させる．</a:t>
            </a:r>
            <a:endParaRPr kumimoji="1" lang="en-US" altLang="ja-JP" sz="1600" dirty="0">
              <a:latin typeface="+mn-ea"/>
            </a:endParaRPr>
          </a:p>
        </p:txBody>
      </p:sp>
    </p:spTree>
    <p:extLst>
      <p:ext uri="{BB962C8B-B14F-4D97-AF65-F5344CB8AC3E}">
        <p14:creationId xmlns:p14="http://schemas.microsoft.com/office/powerpoint/2010/main" val="4024210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C90BB1C-533E-4AAB-B414-160A14A9716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 name="タイトル 1">
            <a:extLst>
              <a:ext uri="{FF2B5EF4-FFF2-40B4-BE49-F238E27FC236}">
                <a16:creationId xmlns:a16="http://schemas.microsoft.com/office/drawing/2014/main" id="{85D3806D-F943-41B4-A484-AC978F04932D}"/>
              </a:ext>
            </a:extLst>
          </p:cNvPr>
          <p:cNvSpPr txBox="1">
            <a:spLocks/>
          </p:cNvSpPr>
          <p:nvPr/>
        </p:nvSpPr>
        <p:spPr>
          <a:xfrm>
            <a:off x="267593" y="46403"/>
            <a:ext cx="8717381" cy="593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未解決な課題点</a:t>
            </a:r>
            <a:endParaRPr lang="ja-JP" altLang="en-US" sz="2400" dirty="0">
              <a:solidFill>
                <a:schemeClr val="bg1"/>
              </a:solidFill>
              <a:latin typeface="+mn-ea"/>
              <a:ea typeface="+mn-ea"/>
            </a:endParaRPr>
          </a:p>
        </p:txBody>
      </p:sp>
      <p:sp>
        <p:nvSpPr>
          <p:cNvPr id="2" name="テキスト ボックス 1">
            <a:extLst>
              <a:ext uri="{FF2B5EF4-FFF2-40B4-BE49-F238E27FC236}">
                <a16:creationId xmlns:a16="http://schemas.microsoft.com/office/drawing/2014/main" id="{1ED68CA9-D8DA-4398-B625-B796951C0D83}"/>
              </a:ext>
            </a:extLst>
          </p:cNvPr>
          <p:cNvSpPr txBox="1"/>
          <p:nvPr/>
        </p:nvSpPr>
        <p:spPr>
          <a:xfrm>
            <a:off x="572494" y="1131159"/>
            <a:ext cx="7824084" cy="369331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latin typeface="+mn-ea"/>
              </a:rPr>
              <a:t>有効的な重ね継手長さが不明．</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重ね継手長さを長くすることで強度低下を抑えられることが分かったが，その具体的な数値については明らかになっていない．</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あらゆる条件（</a:t>
            </a:r>
            <a:r>
              <a:rPr kumimoji="1" lang="en-US" altLang="ja-JP" dirty="0">
                <a:latin typeface="+mn-ea"/>
              </a:rPr>
              <a:t>CFRP</a:t>
            </a:r>
            <a:r>
              <a:rPr kumimoji="1" lang="ja-JP" altLang="en-US" dirty="0">
                <a:latin typeface="+mn-ea"/>
              </a:rPr>
              <a:t>長さ，径，建設用</a:t>
            </a:r>
            <a:r>
              <a:rPr kumimoji="1" lang="en-US" altLang="ja-JP" dirty="0">
                <a:latin typeface="+mn-ea"/>
              </a:rPr>
              <a:t>3D</a:t>
            </a:r>
            <a:r>
              <a:rPr kumimoji="1" lang="ja-JP" altLang="en-US" dirty="0">
                <a:latin typeface="+mn-ea"/>
              </a:rPr>
              <a:t>プリンターの場合など）における最適長さを出力するモデルを作成する必要がある．</a:t>
            </a:r>
            <a:endParaRPr kumimoji="1" lang="en-US" altLang="ja-JP" dirty="0">
              <a:latin typeface="+mn-ea"/>
            </a:endParaRPr>
          </a:p>
          <a:p>
            <a:pPr marL="285750" indent="-285750">
              <a:buFont typeface="Arial" panose="020B0604020202020204" pitchFamily="34" charset="0"/>
              <a:buChar char="•"/>
            </a:pPr>
            <a:endParaRPr kumimoji="1" lang="en-US" altLang="ja-JP" dirty="0">
              <a:latin typeface="+mn-ea"/>
            </a:endParaRPr>
          </a:p>
          <a:p>
            <a:pPr marL="285750" indent="-285750">
              <a:buFont typeface="Arial" panose="020B0604020202020204" pitchFamily="34" charset="0"/>
              <a:buChar char="•"/>
            </a:pPr>
            <a:r>
              <a:rPr kumimoji="1" lang="ja-JP" altLang="en-US" dirty="0">
                <a:latin typeface="+mn-ea"/>
              </a:rPr>
              <a:t>有効なエポキシ樹脂の硬化時間が不明．</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エポキシ樹脂の硬化時間が短い程強度低下を抑えることがわかったが，その最適な数値については明らかになっていない．</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硬化時間が長すぎると強度が低下するほか，印刷時間が長くなるデメリットがある．</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反対に短すぎると低粘度により</a:t>
            </a:r>
            <a:r>
              <a:rPr kumimoji="1" lang="en-US" altLang="ja-JP" dirty="0">
                <a:latin typeface="+mn-ea"/>
              </a:rPr>
              <a:t>2</a:t>
            </a:r>
            <a:r>
              <a:rPr kumimoji="1" lang="ja-JP" altLang="en-US" dirty="0">
                <a:latin typeface="+mn-ea"/>
              </a:rPr>
              <a:t>本目以降の</a:t>
            </a:r>
            <a:r>
              <a:rPr kumimoji="1" lang="en-US" altLang="ja-JP" dirty="0">
                <a:latin typeface="+mn-ea"/>
              </a:rPr>
              <a:t>CFRP</a:t>
            </a:r>
            <a:r>
              <a:rPr kumimoji="1" lang="ja-JP" altLang="en-US" dirty="0">
                <a:latin typeface="+mn-ea"/>
              </a:rPr>
              <a:t>棒が沈んでしまう可能性がある．</a:t>
            </a:r>
            <a:endParaRPr kumimoji="1" lang="en-US" altLang="ja-JP" dirty="0">
              <a:latin typeface="+mn-ea"/>
            </a:endParaRPr>
          </a:p>
        </p:txBody>
      </p:sp>
    </p:spTree>
    <p:extLst>
      <p:ext uri="{BB962C8B-B14F-4D97-AF65-F5344CB8AC3E}">
        <p14:creationId xmlns:p14="http://schemas.microsoft.com/office/powerpoint/2010/main" val="2897933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8" name="四角形: 角を丸くする 47">
            <a:extLst>
              <a:ext uri="{FF2B5EF4-FFF2-40B4-BE49-F238E27FC236}">
                <a16:creationId xmlns:a16="http://schemas.microsoft.com/office/drawing/2014/main" id="{13ED2616-D59A-4F38-8B23-04A75223C530}"/>
              </a:ext>
            </a:extLst>
          </p:cNvPr>
          <p:cNvSpPr/>
          <p:nvPr/>
        </p:nvSpPr>
        <p:spPr>
          <a:xfrm>
            <a:off x="518071" y="3770636"/>
            <a:ext cx="8052013" cy="2631759"/>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0" name="四角形: 角を丸くする 49">
            <a:extLst>
              <a:ext uri="{FF2B5EF4-FFF2-40B4-BE49-F238E27FC236}">
                <a16:creationId xmlns:a16="http://schemas.microsoft.com/office/drawing/2014/main" id="{F5D7CB94-02EF-49D6-A51D-E6267D674334}"/>
              </a:ext>
            </a:extLst>
          </p:cNvPr>
          <p:cNvSpPr/>
          <p:nvPr/>
        </p:nvSpPr>
        <p:spPr>
          <a:xfrm>
            <a:off x="518072" y="1136272"/>
            <a:ext cx="8052013" cy="1819707"/>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6" name="二等辺三角形 55">
            <a:extLst>
              <a:ext uri="{FF2B5EF4-FFF2-40B4-BE49-F238E27FC236}">
                <a16:creationId xmlns:a16="http://schemas.microsoft.com/office/drawing/2014/main" id="{64BDAF2D-0371-4CAF-9CD9-C82B077708FB}"/>
              </a:ext>
            </a:extLst>
          </p:cNvPr>
          <p:cNvSpPr/>
          <p:nvPr/>
        </p:nvSpPr>
        <p:spPr>
          <a:xfrm rot="10800000">
            <a:off x="3877362" y="3268157"/>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pic>
        <p:nvPicPr>
          <p:cNvPr id="63" name="図 62">
            <a:extLst>
              <a:ext uri="{FF2B5EF4-FFF2-40B4-BE49-F238E27FC236}">
                <a16:creationId xmlns:a16="http://schemas.microsoft.com/office/drawing/2014/main" id="{04411154-29DE-4C41-BBF8-7508EB1EAA80}"/>
              </a:ext>
            </a:extLst>
          </p:cNvPr>
          <p:cNvPicPr>
            <a:picLocks noChangeAspect="1"/>
          </p:cNvPicPr>
          <p:nvPr/>
        </p:nvPicPr>
        <p:blipFill>
          <a:blip r:embed="rId3"/>
          <a:stretch>
            <a:fillRect/>
          </a:stretch>
        </p:blipFill>
        <p:spPr>
          <a:xfrm>
            <a:off x="930294" y="1528901"/>
            <a:ext cx="2847873" cy="1146824"/>
          </a:xfrm>
          <a:prstGeom prst="rect">
            <a:avLst/>
          </a:prstGeom>
        </p:spPr>
      </p:pic>
      <p:sp>
        <p:nvSpPr>
          <p:cNvPr id="64" name="テキスト ボックス 63">
            <a:extLst>
              <a:ext uri="{FF2B5EF4-FFF2-40B4-BE49-F238E27FC236}">
                <a16:creationId xmlns:a16="http://schemas.microsoft.com/office/drawing/2014/main" id="{F429F6D2-69FA-40B2-BA54-A1B9382DDEEE}"/>
              </a:ext>
            </a:extLst>
          </p:cNvPr>
          <p:cNvSpPr txBox="1"/>
          <p:nvPr/>
        </p:nvSpPr>
        <p:spPr>
          <a:xfrm>
            <a:off x="3877362" y="1454261"/>
            <a:ext cx="4593528" cy="1246495"/>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近年最も主流な</a:t>
            </a:r>
            <a:r>
              <a:rPr kumimoji="1" lang="en-US" altLang="ja-JP" sz="1600" dirty="0">
                <a:latin typeface="+mn-ea"/>
              </a:rPr>
              <a:t>3D</a:t>
            </a:r>
            <a:r>
              <a:rPr kumimoji="1" lang="ja-JP" altLang="en-US" sz="1600" dirty="0">
                <a:latin typeface="+mn-ea"/>
              </a:rPr>
              <a:t>プリンターの一つ</a:t>
            </a:r>
            <a:endParaRPr kumimoji="1" lang="en-US" altLang="ja-JP" sz="1600" dirty="0">
              <a:latin typeface="+mn-ea"/>
            </a:endParaRPr>
          </a:p>
          <a:p>
            <a:pPr marL="171450" indent="-171450">
              <a:buFont typeface="Wingdings" panose="05000000000000000000" pitchFamily="2" charset="2"/>
              <a:buChar char="Ø"/>
            </a:pPr>
            <a:endParaRPr lang="en-US" altLang="ja-JP" sz="700" dirty="0">
              <a:latin typeface="+mn-ea"/>
            </a:endParaRPr>
          </a:p>
          <a:p>
            <a:pPr marL="285750" indent="-285750">
              <a:buFont typeface="Wingdings" panose="05000000000000000000" pitchFamily="2" charset="2"/>
              <a:buChar char="Ø"/>
            </a:pPr>
            <a:r>
              <a:rPr lang="ja-JP" altLang="en-US" sz="1600" dirty="0">
                <a:latin typeface="+mn-ea"/>
              </a:rPr>
              <a:t>熱可塑性樹脂を一層ずつ積層させて造形する</a:t>
            </a:r>
            <a:endParaRPr lang="en-US" altLang="ja-JP" sz="1600" dirty="0">
              <a:latin typeface="+mn-ea"/>
            </a:endParaRPr>
          </a:p>
          <a:p>
            <a:r>
              <a:rPr lang="ja-JP" altLang="en-US" sz="1600" dirty="0">
                <a:latin typeface="+mn-ea"/>
              </a:rPr>
              <a:t>　 → </a:t>
            </a:r>
            <a:r>
              <a:rPr lang="ja-JP" altLang="en-US" sz="1600" b="1" dirty="0">
                <a:solidFill>
                  <a:srgbClr val="FF0000"/>
                </a:solidFill>
                <a:latin typeface="+mn-ea"/>
              </a:rPr>
              <a:t>ミルフィーユのような構造</a:t>
            </a:r>
            <a:endParaRPr kumimoji="1" lang="en-US" altLang="ja-JP" sz="2000" dirty="0">
              <a:latin typeface="+mn-ea"/>
            </a:endParaRPr>
          </a:p>
          <a:p>
            <a:endParaRPr kumimoji="1" lang="en-US" altLang="ja-JP" sz="800" dirty="0">
              <a:latin typeface="+mn-ea"/>
            </a:endParaRPr>
          </a:p>
          <a:p>
            <a:r>
              <a:rPr kumimoji="1" lang="en-US" altLang="ja-JP" sz="1200" dirty="0">
                <a:latin typeface="+mn-ea"/>
              </a:rPr>
              <a:t>* </a:t>
            </a:r>
            <a:r>
              <a:rPr kumimoji="1" lang="ja-JP" altLang="en-US" sz="1200" dirty="0">
                <a:latin typeface="+mn-ea"/>
              </a:rPr>
              <a:t>熱可塑性樹脂：熱を与えると柔化する樹脂．</a:t>
            </a:r>
            <a:r>
              <a:rPr kumimoji="1" lang="en-US" altLang="ja-JP" sz="1200" dirty="0">
                <a:latin typeface="+mn-ea"/>
              </a:rPr>
              <a:t>(PLA</a:t>
            </a:r>
            <a:r>
              <a:rPr kumimoji="1" lang="ja-JP" altLang="en-US" sz="1200" dirty="0">
                <a:latin typeface="+mn-ea"/>
              </a:rPr>
              <a:t>・</a:t>
            </a:r>
            <a:r>
              <a:rPr kumimoji="1" lang="en-US" altLang="ja-JP" sz="1200" dirty="0">
                <a:latin typeface="+mn-ea"/>
              </a:rPr>
              <a:t>ABS)</a:t>
            </a:r>
            <a:endParaRPr kumimoji="1" lang="en-US" altLang="ja-JP" sz="1400" dirty="0">
              <a:latin typeface="+mn-ea"/>
            </a:endParaRPr>
          </a:p>
        </p:txBody>
      </p:sp>
      <p:sp>
        <p:nvSpPr>
          <p:cNvPr id="66" name="四角形: 角を丸くする 65">
            <a:extLst>
              <a:ext uri="{FF2B5EF4-FFF2-40B4-BE49-F238E27FC236}">
                <a16:creationId xmlns:a16="http://schemas.microsoft.com/office/drawing/2014/main" id="{CC1D61C5-B2D4-488D-8470-0FBFFC6684AA}"/>
              </a:ext>
            </a:extLst>
          </p:cNvPr>
          <p:cNvSpPr/>
          <p:nvPr/>
        </p:nvSpPr>
        <p:spPr>
          <a:xfrm>
            <a:off x="831746" y="3562148"/>
            <a:ext cx="2143599"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67" name="図 66">
            <a:extLst>
              <a:ext uri="{FF2B5EF4-FFF2-40B4-BE49-F238E27FC236}">
                <a16:creationId xmlns:a16="http://schemas.microsoft.com/office/drawing/2014/main" id="{C67414F5-1932-4FDD-87A7-816032094272}"/>
              </a:ext>
            </a:extLst>
          </p:cNvPr>
          <p:cNvPicPr>
            <a:picLocks noChangeAspect="1"/>
          </p:cNvPicPr>
          <p:nvPr/>
        </p:nvPicPr>
        <p:blipFill>
          <a:blip r:embed="rId4"/>
          <a:stretch>
            <a:fillRect/>
          </a:stretch>
        </p:blipFill>
        <p:spPr>
          <a:xfrm>
            <a:off x="5100061" y="4289683"/>
            <a:ext cx="800125" cy="1111898"/>
          </a:xfrm>
          <a:prstGeom prst="rect">
            <a:avLst/>
          </a:prstGeom>
        </p:spPr>
      </p:pic>
      <p:pic>
        <p:nvPicPr>
          <p:cNvPr id="79" name="図 78">
            <a:extLst>
              <a:ext uri="{FF2B5EF4-FFF2-40B4-BE49-F238E27FC236}">
                <a16:creationId xmlns:a16="http://schemas.microsoft.com/office/drawing/2014/main" id="{CE8C2892-627E-4542-9BCA-1ADC49C61ACF}"/>
              </a:ext>
            </a:extLst>
          </p:cNvPr>
          <p:cNvPicPr>
            <a:picLocks noChangeAspect="1"/>
          </p:cNvPicPr>
          <p:nvPr/>
        </p:nvPicPr>
        <p:blipFill>
          <a:blip r:embed="rId5"/>
          <a:stretch>
            <a:fillRect/>
          </a:stretch>
        </p:blipFill>
        <p:spPr>
          <a:xfrm>
            <a:off x="1031700" y="4467716"/>
            <a:ext cx="1106380" cy="819440"/>
          </a:xfrm>
          <a:prstGeom prst="rect">
            <a:avLst/>
          </a:prstGeom>
        </p:spPr>
      </p:pic>
      <p:sp>
        <p:nvSpPr>
          <p:cNvPr id="80" name="テキスト ボックス 79">
            <a:extLst>
              <a:ext uri="{FF2B5EF4-FFF2-40B4-BE49-F238E27FC236}">
                <a16:creationId xmlns:a16="http://schemas.microsoft.com/office/drawing/2014/main" id="{78C4812F-29B1-4307-B370-18464573DDCD}"/>
              </a:ext>
            </a:extLst>
          </p:cNvPr>
          <p:cNvSpPr txBox="1"/>
          <p:nvPr/>
        </p:nvSpPr>
        <p:spPr>
          <a:xfrm>
            <a:off x="2293654" y="4484815"/>
            <a:ext cx="2229372" cy="815608"/>
          </a:xfrm>
          <a:prstGeom prst="rect">
            <a:avLst/>
          </a:prstGeom>
          <a:noFill/>
        </p:spPr>
        <p:txBody>
          <a:bodyPr wrap="square" rtlCol="0">
            <a:spAutoFit/>
          </a:bodyPr>
          <a:lstStyle/>
          <a:p>
            <a:r>
              <a:rPr kumimoji="1" lang="ja-JP" altLang="en-US" sz="1600" b="1" dirty="0"/>
              <a:t>水平方向：高強度</a:t>
            </a:r>
            <a:endParaRPr kumimoji="1" lang="en-US" altLang="ja-JP" sz="1600" b="1" dirty="0"/>
          </a:p>
          <a:p>
            <a:endParaRPr kumimoji="1" lang="en-US" altLang="ja-JP" sz="700" dirty="0"/>
          </a:p>
          <a:p>
            <a:r>
              <a:rPr kumimoji="1" lang="ja-JP" altLang="en-US" sz="1200" dirty="0"/>
              <a:t>樹脂の繊維方向に</a:t>
            </a:r>
            <a:endParaRPr kumimoji="1" lang="en-US" altLang="ja-JP" sz="1200" dirty="0"/>
          </a:p>
          <a:p>
            <a:r>
              <a:rPr kumimoji="1" lang="ja-JP" altLang="en-US" sz="1200" dirty="0"/>
              <a:t>引っ張られるため</a:t>
            </a:r>
            <a:endParaRPr kumimoji="1" lang="en-US" altLang="ja-JP" sz="1200" dirty="0"/>
          </a:p>
        </p:txBody>
      </p:sp>
      <p:sp>
        <p:nvSpPr>
          <p:cNvPr id="81" name="テキスト ボックス 80">
            <a:extLst>
              <a:ext uri="{FF2B5EF4-FFF2-40B4-BE49-F238E27FC236}">
                <a16:creationId xmlns:a16="http://schemas.microsoft.com/office/drawing/2014/main" id="{56C5AAB8-F390-4CA6-871D-97562069011E}"/>
              </a:ext>
            </a:extLst>
          </p:cNvPr>
          <p:cNvSpPr txBox="1"/>
          <p:nvPr/>
        </p:nvSpPr>
        <p:spPr>
          <a:xfrm>
            <a:off x="984584" y="3618660"/>
            <a:ext cx="2143598" cy="335756"/>
          </a:xfrm>
          <a:prstGeom prst="rect">
            <a:avLst/>
          </a:prstGeom>
          <a:noFill/>
        </p:spPr>
        <p:txBody>
          <a:bodyPr wrap="square" rtlCol="0">
            <a:spAutoFit/>
          </a:bodyPr>
          <a:lstStyle/>
          <a:p>
            <a:r>
              <a:rPr kumimoji="1" lang="ja-JP" altLang="en-US" sz="1600" b="1" dirty="0">
                <a:solidFill>
                  <a:schemeClr val="accent1">
                    <a:lumMod val="50000"/>
                  </a:schemeClr>
                </a:solidFill>
              </a:rPr>
              <a:t>引張強度の異方性</a:t>
            </a:r>
            <a:endParaRPr kumimoji="1" lang="ja-JP" altLang="en-US" sz="1600" dirty="0"/>
          </a:p>
        </p:txBody>
      </p:sp>
      <p:sp>
        <p:nvSpPr>
          <p:cNvPr id="82" name="テキスト ボックス 81">
            <a:extLst>
              <a:ext uri="{FF2B5EF4-FFF2-40B4-BE49-F238E27FC236}">
                <a16:creationId xmlns:a16="http://schemas.microsoft.com/office/drawing/2014/main" id="{BAEC149B-D610-4103-9658-B4AFDCC48324}"/>
              </a:ext>
            </a:extLst>
          </p:cNvPr>
          <p:cNvSpPr txBox="1"/>
          <p:nvPr/>
        </p:nvSpPr>
        <p:spPr>
          <a:xfrm>
            <a:off x="6066300" y="4482708"/>
            <a:ext cx="1877437" cy="815608"/>
          </a:xfrm>
          <a:prstGeom prst="rect">
            <a:avLst/>
          </a:prstGeom>
          <a:noFill/>
        </p:spPr>
        <p:txBody>
          <a:bodyPr wrap="none" rtlCol="0">
            <a:spAutoFit/>
          </a:bodyPr>
          <a:lstStyle/>
          <a:p>
            <a:r>
              <a:rPr kumimoji="1" lang="ja-JP" altLang="en-US" sz="1600" b="1" dirty="0"/>
              <a:t>厚さ方向：低強度</a:t>
            </a:r>
            <a:endParaRPr kumimoji="1" lang="en-US" altLang="ja-JP" sz="1600" b="1" dirty="0"/>
          </a:p>
          <a:p>
            <a:endParaRPr kumimoji="1" lang="en-US" altLang="ja-JP" sz="700" dirty="0"/>
          </a:p>
          <a:p>
            <a:r>
              <a:rPr kumimoji="1" lang="ja-JP" altLang="en-US" sz="1200" dirty="0"/>
              <a:t>引張強度は樹脂同士の</a:t>
            </a:r>
            <a:endParaRPr kumimoji="1" lang="en-US" altLang="ja-JP" sz="1200" dirty="0"/>
          </a:p>
          <a:p>
            <a:r>
              <a:rPr kumimoji="1" lang="ja-JP" altLang="en-US" sz="1200" dirty="0"/>
              <a:t>接着強度に依存するため</a:t>
            </a:r>
            <a:endParaRPr kumimoji="1" lang="en-US" altLang="ja-JP" sz="1200" dirty="0"/>
          </a:p>
        </p:txBody>
      </p:sp>
      <p:sp>
        <p:nvSpPr>
          <p:cNvPr id="83" name="四角形: 角を丸くする 82">
            <a:extLst>
              <a:ext uri="{FF2B5EF4-FFF2-40B4-BE49-F238E27FC236}">
                <a16:creationId xmlns:a16="http://schemas.microsoft.com/office/drawing/2014/main" id="{A84539D7-9F1B-4A7B-8BBC-DCC6182B0E63}"/>
              </a:ext>
            </a:extLst>
          </p:cNvPr>
          <p:cNvSpPr/>
          <p:nvPr/>
        </p:nvSpPr>
        <p:spPr>
          <a:xfrm>
            <a:off x="761948" y="967656"/>
            <a:ext cx="2986749"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4" name="テキスト ボックス 83">
            <a:extLst>
              <a:ext uri="{FF2B5EF4-FFF2-40B4-BE49-F238E27FC236}">
                <a16:creationId xmlns:a16="http://schemas.microsoft.com/office/drawing/2014/main" id="{C03B13B4-62FB-4764-95AA-498025C5DB27}"/>
              </a:ext>
            </a:extLst>
          </p:cNvPr>
          <p:cNvSpPr txBox="1"/>
          <p:nvPr/>
        </p:nvSpPr>
        <p:spPr>
          <a:xfrm>
            <a:off x="904481" y="968394"/>
            <a:ext cx="3076072" cy="335756"/>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熱溶解積層法</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sp>
        <p:nvSpPr>
          <p:cNvPr id="85" name="吹き出し: 四角形 84">
            <a:extLst>
              <a:ext uri="{FF2B5EF4-FFF2-40B4-BE49-F238E27FC236}">
                <a16:creationId xmlns:a16="http://schemas.microsoft.com/office/drawing/2014/main" id="{5D9A8DDD-F1DA-415D-B0B0-EE339CE407EB}"/>
              </a:ext>
            </a:extLst>
          </p:cNvPr>
          <p:cNvSpPr/>
          <p:nvPr/>
        </p:nvSpPr>
        <p:spPr>
          <a:xfrm>
            <a:off x="7148093" y="4068836"/>
            <a:ext cx="693556" cy="254839"/>
          </a:xfrm>
          <a:prstGeom prst="wedgeRectCallout">
            <a:avLst>
              <a:gd name="adj1" fmla="val -18335"/>
              <a:gd name="adj2" fmla="val 853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86" name="テキスト ボックス 85">
            <a:extLst>
              <a:ext uri="{FF2B5EF4-FFF2-40B4-BE49-F238E27FC236}">
                <a16:creationId xmlns:a16="http://schemas.microsoft.com/office/drawing/2014/main" id="{79446A6C-08DE-420E-BD95-DB5FCFD91082}"/>
              </a:ext>
            </a:extLst>
          </p:cNvPr>
          <p:cNvSpPr txBox="1"/>
          <p:nvPr/>
        </p:nvSpPr>
        <p:spPr>
          <a:xfrm>
            <a:off x="7173609" y="4067297"/>
            <a:ext cx="721268" cy="279797"/>
          </a:xfrm>
          <a:prstGeom prst="rect">
            <a:avLst/>
          </a:prstGeom>
          <a:noFill/>
        </p:spPr>
        <p:txBody>
          <a:bodyPr wrap="square" rtlCol="0">
            <a:spAutoFit/>
          </a:bodyPr>
          <a:lstStyle/>
          <a:p>
            <a:r>
              <a:rPr kumimoji="1" lang="ja-JP" altLang="en-US" sz="1200" b="1" dirty="0">
                <a:solidFill>
                  <a:schemeClr val="bg1"/>
                </a:solidFill>
              </a:rPr>
              <a:t>問題点</a:t>
            </a:r>
          </a:p>
        </p:txBody>
      </p:sp>
      <p:sp>
        <p:nvSpPr>
          <p:cNvPr id="20" name="テキスト ボックス 19">
            <a:extLst>
              <a:ext uri="{FF2B5EF4-FFF2-40B4-BE49-F238E27FC236}">
                <a16:creationId xmlns:a16="http://schemas.microsoft.com/office/drawing/2014/main" id="{D1281570-B919-4E3D-AD5C-FBA3FBF56E6F}"/>
              </a:ext>
            </a:extLst>
          </p:cNvPr>
          <p:cNvSpPr txBox="1"/>
          <p:nvPr/>
        </p:nvSpPr>
        <p:spPr>
          <a:xfrm>
            <a:off x="930294" y="5639592"/>
            <a:ext cx="7469282" cy="584775"/>
          </a:xfrm>
          <a:prstGeom prst="rect">
            <a:avLst/>
          </a:prstGeom>
          <a:noFill/>
        </p:spPr>
        <p:txBody>
          <a:bodyPr wrap="square" rtlCol="0">
            <a:spAutoFit/>
          </a:bodyPr>
          <a:lstStyle/>
          <a:p>
            <a:r>
              <a:rPr kumimoji="1" lang="ja-JP" altLang="en-US" sz="1600" dirty="0">
                <a:latin typeface="+mn-ea"/>
              </a:rPr>
              <a:t>水平方向と厚さ方向の強度差は</a:t>
            </a:r>
            <a:r>
              <a:rPr kumimoji="1" lang="en-US" altLang="ja-JP" sz="1600" dirty="0">
                <a:latin typeface="+mn-ea"/>
              </a:rPr>
              <a:t>2~10</a:t>
            </a:r>
            <a:r>
              <a:rPr kumimoji="1" lang="ja-JP" altLang="en-US" sz="1600" dirty="0">
                <a:latin typeface="+mn-ea"/>
              </a:rPr>
              <a:t>倍程度であり，造形物が大きくなるに</a:t>
            </a:r>
            <a:endParaRPr kumimoji="1" lang="en-US" altLang="ja-JP" sz="1600" dirty="0">
              <a:latin typeface="+mn-ea"/>
            </a:endParaRPr>
          </a:p>
          <a:p>
            <a:r>
              <a:rPr kumimoji="1" lang="ja-JP" altLang="en-US" sz="1600" dirty="0">
                <a:latin typeface="+mn-ea"/>
              </a:rPr>
              <a:t>従って，厚さ方向の引張強度は低くなる．</a:t>
            </a:r>
            <a:endParaRPr kumimoji="1" lang="en-US" altLang="ja-JP" sz="1600" dirty="0">
              <a:latin typeface="+mn-ea"/>
            </a:endParaRPr>
          </a:p>
        </p:txBody>
      </p:sp>
      <p:sp>
        <p:nvSpPr>
          <p:cNvPr id="21" name="テキスト ボックス 20">
            <a:extLst>
              <a:ext uri="{FF2B5EF4-FFF2-40B4-BE49-F238E27FC236}">
                <a16:creationId xmlns:a16="http://schemas.microsoft.com/office/drawing/2014/main" id="{67A183D7-B47D-4952-B1C8-300CC7EB61EF}"/>
              </a:ext>
            </a:extLst>
          </p:cNvPr>
          <p:cNvSpPr txBox="1"/>
          <p:nvPr/>
        </p:nvSpPr>
        <p:spPr>
          <a:xfrm flipH="1">
            <a:off x="158923" y="111477"/>
            <a:ext cx="7179548" cy="461665"/>
          </a:xfrm>
          <a:prstGeom prst="rect">
            <a:avLst/>
          </a:prstGeom>
          <a:noFill/>
        </p:spPr>
        <p:txBody>
          <a:bodyPr wrap="square" rtlCol="0">
            <a:spAutoFit/>
          </a:bodyPr>
          <a:lstStyle/>
          <a:p>
            <a:r>
              <a:rPr kumimoji="1" lang="ja-JP" altLang="en-US" sz="2400" b="1" dirty="0">
                <a:solidFill>
                  <a:schemeClr val="bg1"/>
                </a:solidFill>
                <a:latin typeface="+mn-ea"/>
              </a:rPr>
              <a:t> 研究背景１</a:t>
            </a:r>
            <a:r>
              <a:rPr kumimoji="1" lang="ja-JP" altLang="en-US" sz="2400" dirty="0">
                <a:solidFill>
                  <a:schemeClr val="bg1"/>
                </a:solidFill>
                <a:latin typeface="+mn-ea"/>
              </a:rPr>
              <a:t>｜熱溶解積層法</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Tree>
    <p:extLst>
      <p:ext uri="{BB962C8B-B14F-4D97-AF65-F5344CB8AC3E}">
        <p14:creationId xmlns:p14="http://schemas.microsoft.com/office/powerpoint/2010/main" val="3670262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241DD1-2957-42C7-8595-BB2A16955130}"/>
              </a:ext>
            </a:extLst>
          </p:cNvPr>
          <p:cNvSpPr txBox="1"/>
          <p:nvPr/>
        </p:nvSpPr>
        <p:spPr>
          <a:xfrm>
            <a:off x="885440" y="1746712"/>
            <a:ext cx="7654261" cy="3364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研究背景・目的</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強化手法の提案</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自動強化実現に向けた</a:t>
            </a:r>
            <a:r>
              <a:rPr kumimoji="1" lang="en-US" altLang="ja-JP" sz="2400" dirty="0">
                <a:solidFill>
                  <a:schemeClr val="bg2">
                    <a:lumMod val="90000"/>
                  </a:schemeClr>
                </a:solidFill>
                <a:latin typeface="+mn-ea"/>
              </a:rPr>
              <a:t>FDM</a:t>
            </a:r>
            <a:r>
              <a:rPr kumimoji="1" lang="ja-JP" altLang="en-US" sz="2400" dirty="0">
                <a:solidFill>
                  <a:schemeClr val="bg2">
                    <a:lumMod val="90000"/>
                  </a:schemeClr>
                </a:solidFill>
                <a:latin typeface="+mn-ea"/>
              </a:rPr>
              <a:t>法</a:t>
            </a:r>
            <a:r>
              <a:rPr kumimoji="1" lang="en-US" altLang="ja-JP" sz="2400" dirty="0">
                <a:solidFill>
                  <a:schemeClr val="bg2">
                    <a:lumMod val="90000"/>
                  </a:schemeClr>
                </a:solidFill>
                <a:latin typeface="+mn-ea"/>
              </a:rPr>
              <a:t>3D</a:t>
            </a:r>
            <a:r>
              <a:rPr kumimoji="1" lang="ja-JP" altLang="en-US" sz="2400" dirty="0">
                <a:solidFill>
                  <a:schemeClr val="bg2">
                    <a:lumMod val="90000"/>
                  </a:schemeClr>
                </a:solidFill>
                <a:latin typeface="+mn-ea"/>
              </a:rPr>
              <a:t>プリンターの改造</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手動強化試験片の強度評価</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重ね継手の影響</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b="1" dirty="0">
                <a:latin typeface="+mn-ea"/>
              </a:rPr>
              <a:t>自動強化試験片の強度評価</a:t>
            </a:r>
            <a:endParaRPr kumimoji="1" lang="en-US" altLang="ja-JP" sz="2400" b="1" dirty="0">
              <a:latin typeface="+mn-ea"/>
            </a:endParaRPr>
          </a:p>
        </p:txBody>
      </p:sp>
    </p:spTree>
    <p:extLst>
      <p:ext uri="{BB962C8B-B14F-4D97-AF65-F5344CB8AC3E}">
        <p14:creationId xmlns:p14="http://schemas.microsoft.com/office/powerpoint/2010/main" val="2036434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C9CDCC1A-E865-4024-8111-4A95CF2595A7}"/>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8" y="83847"/>
            <a:ext cx="8087027" cy="5463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自動強化試験片</a:t>
            </a:r>
            <a:endParaRPr lang="ja-JP" altLang="en-US" sz="2400" dirty="0">
              <a:solidFill>
                <a:schemeClr val="bg1"/>
              </a:solidFill>
              <a:latin typeface="+mn-ea"/>
              <a:ea typeface="+mn-ea"/>
            </a:endParaRPr>
          </a:p>
        </p:txBody>
      </p:sp>
      <p:pic>
        <p:nvPicPr>
          <p:cNvPr id="8" name="図 7">
            <a:extLst>
              <a:ext uri="{FF2B5EF4-FFF2-40B4-BE49-F238E27FC236}">
                <a16:creationId xmlns:a16="http://schemas.microsoft.com/office/drawing/2014/main" id="{8B44BB59-56E8-4701-AA72-8F7692500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95" y="3475263"/>
            <a:ext cx="5721351" cy="2735755"/>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86E0E202-A02D-4550-8DC7-8D2480FFBD42}"/>
                  </a:ext>
                </a:extLst>
              </p:cNvPr>
              <p:cNvSpPr txBox="1"/>
              <p:nvPr/>
            </p:nvSpPr>
            <p:spPr>
              <a:xfrm>
                <a:off x="621228" y="1163753"/>
                <a:ext cx="8085450" cy="1589409"/>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とエポキシ樹脂を</a:t>
                </a:r>
                <a:r>
                  <a:rPr kumimoji="1" lang="ja-JP" altLang="en-US" sz="1600" dirty="0">
                    <a:solidFill>
                      <a:srgbClr val="FF0000"/>
                    </a:solidFill>
                    <a:latin typeface="+mn-ea"/>
                  </a:rPr>
                  <a:t>自動的</a:t>
                </a:r>
                <a:r>
                  <a:rPr kumimoji="1" lang="ja-JP" altLang="en-US" sz="1600" dirty="0">
                    <a:latin typeface="+mn-ea"/>
                  </a:rPr>
                  <a:t>に埋め込み，自動強化試験片を作製し，手動強化試験片と同等の強度が出るかを確認する．</a:t>
                </a:r>
                <a:endParaRPr kumimoji="1" lang="en-US" altLang="ja-JP" sz="1600" dirty="0">
                  <a:latin typeface="+mn-ea"/>
                </a:endParaRPr>
              </a:p>
              <a:p>
                <a:endParaRPr kumimoji="1" lang="en-US" altLang="ja-JP" sz="1600" dirty="0">
                  <a:latin typeface="+mn-ea"/>
                </a:endParaRPr>
              </a:p>
              <a:p>
                <a:r>
                  <a:rPr kumimoji="1" lang="ja-JP" altLang="en-US" sz="1600" dirty="0">
                    <a:latin typeface="+mn-ea"/>
                  </a:rPr>
                  <a:t>埋め込む</a:t>
                </a:r>
                <a:r>
                  <a:rPr kumimoji="1" lang="en-US" altLang="ja-JP" sz="1600" dirty="0">
                    <a:latin typeface="+mn-ea"/>
                  </a:rPr>
                  <a:t>CFRP</a:t>
                </a:r>
                <a:r>
                  <a:rPr kumimoji="1" lang="ja-JP" altLang="en-US" sz="1600" dirty="0">
                    <a:latin typeface="+mn-ea"/>
                  </a:rPr>
                  <a:t>ロッドは</a:t>
                </a:r>
                <a:r>
                  <a:rPr kumimoji="1" lang="en-US" altLang="ja-JP" sz="1600" dirty="0">
                    <a:latin typeface="+mn-ea"/>
                  </a:rPr>
                  <a:t>CFRP</a:t>
                </a:r>
                <a:r>
                  <a:rPr kumimoji="1" lang="ja-JP" altLang="en-US" sz="1600" dirty="0">
                    <a:latin typeface="+mn-ea"/>
                  </a:rPr>
                  <a:t>フィラメント</a:t>
                </a:r>
                <a:r>
                  <a:rPr kumimoji="1" lang="en-US" altLang="ja-JP" sz="1600" dirty="0">
                    <a:latin typeface="+mn-ea"/>
                  </a:rPr>
                  <a:t>15</a:t>
                </a:r>
                <a:r>
                  <a:rPr kumimoji="1" lang="ja-JP" altLang="en-US" sz="1600" dirty="0">
                    <a:latin typeface="+mn-ea"/>
                  </a:rPr>
                  <a:t>本を束ねて作製した．これを手動強化試験片に当てはめると，</a:t>
                </a:r>
                <a:r>
                  <a:rPr lang="ja-JP" altLang="ja-JP" sz="1600" dirty="0">
                    <a:effectLst/>
                    <a:ea typeface="Cambria Math" panose="02040503050406030204" pitchFamily="18" charset="0"/>
                    <a:cs typeface="Italic"/>
                  </a:rPr>
                  <a:t> </a:t>
                </a:r>
                <a14:m>
                  <m:oMath xmlns:m="http://schemas.openxmlformats.org/officeDocument/2006/math">
                    <m:sSub>
                      <m:sSubPr>
                        <m:ctrlPr>
                          <a:rPr lang="ja-JP" altLang="ja-JP" sz="1600" i="1" smtClean="0">
                            <a:effectLst/>
                            <a:latin typeface="Cambria Math" panose="02040503050406030204" pitchFamily="18" charset="0"/>
                            <a:ea typeface="Cambria Math" panose="02040503050406030204" pitchFamily="18" charset="0"/>
                            <a:cs typeface="Italic"/>
                          </a:rPr>
                        </m:ctrlPr>
                      </m:sSubPr>
                      <m:e>
                        <m:r>
                          <a:rPr lang="en-US" altLang="ja-JP" sz="1600" b="0" i="1">
                            <a:effectLst/>
                            <a:latin typeface="Cambria Math" panose="02040503050406030204" pitchFamily="18" charset="0"/>
                            <a:ea typeface="游明朝" panose="02020400000000000000" pitchFamily="18" charset="-128"/>
                            <a:cs typeface="Italic"/>
                          </a:rPr>
                          <m:t>𝑉</m:t>
                        </m:r>
                      </m:e>
                      <m:sub>
                        <m:r>
                          <a:rPr lang="en-US" altLang="ja-JP" sz="1600" b="0" i="1">
                            <a:effectLst/>
                            <a:latin typeface="Cambria Math" panose="02040503050406030204" pitchFamily="18" charset="0"/>
                            <a:ea typeface="游明朝" panose="02020400000000000000" pitchFamily="18" charset="-128"/>
                            <a:cs typeface="Italic"/>
                          </a:rPr>
                          <m:t>𝑓</m:t>
                        </m:r>
                      </m:sub>
                    </m:sSub>
                  </m:oMath>
                </a14:m>
                <a:r>
                  <a:rPr kumimoji="1" lang="ja-JP" altLang="en-US" sz="1600" dirty="0">
                    <a:latin typeface="+mn-ea"/>
                  </a:rPr>
                  <a:t>は</a:t>
                </a:r>
                <a:r>
                  <a:rPr kumimoji="1" lang="en-US" altLang="ja-JP" sz="1600" dirty="0">
                    <a:latin typeface="+mn-ea"/>
                  </a:rPr>
                  <a:t>2.6%</a:t>
                </a:r>
                <a:r>
                  <a:rPr kumimoji="1" lang="ja-JP" altLang="en-US" sz="1600" dirty="0">
                    <a:latin typeface="+mn-ea"/>
                  </a:rPr>
                  <a:t>であり，</a:t>
                </a:r>
                <a:r>
                  <a:rPr kumimoji="1" lang="en-US" altLang="ja-JP" sz="1600" dirty="0">
                    <a:latin typeface="+mn-ea"/>
                  </a:rPr>
                  <a:t>67MPa</a:t>
                </a:r>
                <a:r>
                  <a:rPr kumimoji="1" lang="ja-JP" altLang="en-US" sz="1600" dirty="0">
                    <a:latin typeface="+mn-ea"/>
                  </a:rPr>
                  <a:t>程度の引張強さとなる．</a:t>
                </a:r>
                <a:endParaRPr kumimoji="1" lang="en-US" altLang="ja-JP" sz="1600" dirty="0">
                  <a:latin typeface="+mn-ea"/>
                </a:endParaRPr>
              </a:p>
              <a:p>
                <a:r>
                  <a:rPr kumimoji="1" lang="ja-JP" altLang="en-US" sz="1600" dirty="0">
                    <a:latin typeface="+mn-ea"/>
                  </a:rPr>
                  <a:t>したがって，自動強化試験片の引張強さの目標値は</a:t>
                </a:r>
                <a:r>
                  <a:rPr kumimoji="1" lang="en-US" altLang="ja-JP" sz="1600" dirty="0">
                    <a:latin typeface="+mn-ea"/>
                  </a:rPr>
                  <a:t>67MPa</a:t>
                </a:r>
                <a:r>
                  <a:rPr kumimoji="1" lang="ja-JP" altLang="en-US" sz="1600" dirty="0">
                    <a:latin typeface="+mn-ea"/>
                  </a:rPr>
                  <a:t>である．</a:t>
                </a:r>
              </a:p>
            </p:txBody>
          </p:sp>
        </mc:Choice>
        <mc:Fallback xmlns="">
          <p:sp>
            <p:nvSpPr>
              <p:cNvPr id="10" name="テキスト ボックス 9">
                <a:extLst>
                  <a:ext uri="{FF2B5EF4-FFF2-40B4-BE49-F238E27FC236}">
                    <a16:creationId xmlns:a16="http://schemas.microsoft.com/office/drawing/2014/main" id="{86E0E202-A02D-4550-8DC7-8D2480FFBD42}"/>
                  </a:ext>
                </a:extLst>
              </p:cNvPr>
              <p:cNvSpPr txBox="1">
                <a:spLocks noRot="1" noChangeAspect="1" noMove="1" noResize="1" noEditPoints="1" noAdjustHandles="1" noChangeArrowheads="1" noChangeShapeType="1" noTextEdit="1"/>
              </p:cNvSpPr>
              <p:nvPr/>
            </p:nvSpPr>
            <p:spPr>
              <a:xfrm>
                <a:off x="621228" y="1163753"/>
                <a:ext cx="8085450" cy="1589409"/>
              </a:xfrm>
              <a:prstGeom prst="rect">
                <a:avLst/>
              </a:prstGeom>
              <a:blipFill>
                <a:blip r:embed="rId3"/>
                <a:stretch>
                  <a:fillRect l="-452" t="-1149" b="-3831"/>
                </a:stretch>
              </a:blipFill>
            </p:spPr>
            <p:txBody>
              <a:bodyPr/>
              <a:lstStyle/>
              <a:p>
                <a:r>
                  <a:rPr lang="ja-JP" altLang="en-US">
                    <a:noFill/>
                  </a:rPr>
                  <a:t> </a:t>
                </a:r>
              </a:p>
            </p:txBody>
          </p:sp>
        </mc:Fallback>
      </mc:AlternateContent>
      <p:pic>
        <p:nvPicPr>
          <p:cNvPr id="11" name="図 10">
            <a:extLst>
              <a:ext uri="{FF2B5EF4-FFF2-40B4-BE49-F238E27FC236}">
                <a16:creationId xmlns:a16="http://schemas.microsoft.com/office/drawing/2014/main" id="{D975C4A2-6C6C-413D-B2C4-03E9C81FC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9928" y="3475263"/>
            <a:ext cx="1676561" cy="2139872"/>
          </a:xfrm>
          <a:prstGeom prst="rect">
            <a:avLst/>
          </a:prstGeom>
        </p:spPr>
      </p:pic>
    </p:spTree>
    <p:extLst>
      <p:ext uri="{BB962C8B-B14F-4D97-AF65-F5344CB8AC3E}">
        <p14:creationId xmlns:p14="http://schemas.microsoft.com/office/powerpoint/2010/main" val="3667942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0748199D-BE7F-42A1-8C2B-B52622B76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9395" y="84393"/>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試験条件</a:t>
            </a:r>
            <a:r>
              <a:rPr lang="ja-JP" altLang="en-US" sz="2400" dirty="0">
                <a:solidFill>
                  <a:schemeClr val="bg1"/>
                </a:solidFill>
                <a:latin typeface="+mn-ea"/>
                <a:ea typeface="+mn-ea"/>
              </a:rPr>
              <a:t>｜自動強化試験片</a:t>
            </a:r>
          </a:p>
        </p:txBody>
      </p:sp>
      <p:sp>
        <p:nvSpPr>
          <p:cNvPr id="30" name="テキスト ボックス 29">
            <a:extLst>
              <a:ext uri="{FF2B5EF4-FFF2-40B4-BE49-F238E27FC236}">
                <a16:creationId xmlns:a16="http://schemas.microsoft.com/office/drawing/2014/main" id="{DDE6EE19-0BEE-435C-8867-CD3EEE332338}"/>
              </a:ext>
            </a:extLst>
          </p:cNvPr>
          <p:cNvSpPr txBox="1"/>
          <p:nvPr/>
        </p:nvSpPr>
        <p:spPr>
          <a:xfrm>
            <a:off x="7214568" y="5922090"/>
            <a:ext cx="1285049" cy="430887"/>
          </a:xfrm>
          <a:prstGeom prst="rect">
            <a:avLst/>
          </a:prstGeom>
          <a:noFill/>
        </p:spPr>
        <p:txBody>
          <a:bodyPr wrap="square" rtlCol="0">
            <a:spAutoFit/>
          </a:bodyPr>
          <a:lstStyle/>
          <a:p>
            <a:r>
              <a:rPr kumimoji="1" lang="ja-JP" altLang="en-US" sz="1100" dirty="0">
                <a:latin typeface="+mn-ea"/>
              </a:rPr>
              <a:t>自動強化試験片</a:t>
            </a:r>
            <a:endParaRPr kumimoji="1" lang="en-US" altLang="ja-JP" sz="1100" dirty="0">
              <a:latin typeface="+mn-ea"/>
            </a:endParaRPr>
          </a:p>
          <a:p>
            <a:r>
              <a:rPr kumimoji="1" lang="ja-JP" altLang="en-US" sz="1100" dirty="0">
                <a:latin typeface="+mn-ea"/>
              </a:rPr>
              <a:t>断面と寸法</a:t>
            </a:r>
          </a:p>
        </p:txBody>
      </p:sp>
      <p:sp>
        <p:nvSpPr>
          <p:cNvPr id="22" name="四角形: 角を丸くする 21">
            <a:extLst>
              <a:ext uri="{FF2B5EF4-FFF2-40B4-BE49-F238E27FC236}">
                <a16:creationId xmlns:a16="http://schemas.microsoft.com/office/drawing/2014/main" id="{FACCE052-4AA8-4284-A15E-F1931275FEDC}"/>
              </a:ext>
            </a:extLst>
          </p:cNvPr>
          <p:cNvSpPr/>
          <p:nvPr/>
        </p:nvSpPr>
        <p:spPr>
          <a:xfrm>
            <a:off x="289394" y="3031557"/>
            <a:ext cx="6139978"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3" name="正方形/長方形 22">
            <a:extLst>
              <a:ext uri="{FF2B5EF4-FFF2-40B4-BE49-F238E27FC236}">
                <a16:creationId xmlns:a16="http://schemas.microsoft.com/office/drawing/2014/main" id="{D11104FA-EEFE-4A1C-8749-AEF2DFFF64E8}"/>
              </a:ext>
            </a:extLst>
          </p:cNvPr>
          <p:cNvSpPr/>
          <p:nvPr/>
        </p:nvSpPr>
        <p:spPr>
          <a:xfrm>
            <a:off x="363462" y="3089295"/>
            <a:ext cx="1005403" cy="338554"/>
          </a:xfrm>
          <a:prstGeom prst="rect">
            <a:avLst/>
          </a:prstGeom>
        </p:spPr>
        <p:txBody>
          <a:bodyPr wrap="none">
            <a:spAutoFit/>
          </a:bodyPr>
          <a:lstStyle/>
          <a:p>
            <a:r>
              <a:rPr kumimoji="1" lang="ja-JP" altLang="en-US" sz="1600" b="1" dirty="0">
                <a:solidFill>
                  <a:schemeClr val="bg1"/>
                </a:solidFill>
                <a:latin typeface="+mn-ea"/>
              </a:rPr>
              <a:t>試験条件</a:t>
            </a:r>
          </a:p>
        </p:txBody>
      </p:sp>
      <p:sp>
        <p:nvSpPr>
          <p:cNvPr id="25" name="四角形: 角を丸くする 24">
            <a:extLst>
              <a:ext uri="{FF2B5EF4-FFF2-40B4-BE49-F238E27FC236}">
                <a16:creationId xmlns:a16="http://schemas.microsoft.com/office/drawing/2014/main" id="{DCE476ED-A836-45E8-AE35-BB6DE88E6D22}"/>
              </a:ext>
            </a:extLst>
          </p:cNvPr>
          <p:cNvSpPr/>
          <p:nvPr/>
        </p:nvSpPr>
        <p:spPr>
          <a:xfrm>
            <a:off x="289396" y="5012532"/>
            <a:ext cx="6139977"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b="1" dirty="0">
              <a:latin typeface="+mn-ea"/>
            </a:endParaRPr>
          </a:p>
        </p:txBody>
      </p:sp>
      <p:sp>
        <p:nvSpPr>
          <p:cNvPr id="26" name="正方形/長方形 25">
            <a:extLst>
              <a:ext uri="{FF2B5EF4-FFF2-40B4-BE49-F238E27FC236}">
                <a16:creationId xmlns:a16="http://schemas.microsoft.com/office/drawing/2014/main" id="{CE903FE1-5A47-46A3-BA91-1312FC76FA8E}"/>
              </a:ext>
            </a:extLst>
          </p:cNvPr>
          <p:cNvSpPr/>
          <p:nvPr/>
        </p:nvSpPr>
        <p:spPr>
          <a:xfrm>
            <a:off x="386056" y="5064796"/>
            <a:ext cx="1415772" cy="338554"/>
          </a:xfrm>
          <a:prstGeom prst="rect">
            <a:avLst/>
          </a:prstGeom>
        </p:spPr>
        <p:txBody>
          <a:bodyPr wrap="none">
            <a:spAutoFit/>
          </a:bodyPr>
          <a:lstStyle/>
          <a:p>
            <a:r>
              <a:rPr kumimoji="1" lang="ja-JP" altLang="en-US" sz="1600" b="1" dirty="0">
                <a:solidFill>
                  <a:schemeClr val="bg1"/>
                </a:solidFill>
                <a:latin typeface="+mn-ea"/>
              </a:rPr>
              <a:t>実験結果から</a:t>
            </a:r>
          </a:p>
        </p:txBody>
      </p:sp>
      <p:sp>
        <p:nvSpPr>
          <p:cNvPr id="31" name="テキスト ボックス 30">
            <a:extLst>
              <a:ext uri="{FF2B5EF4-FFF2-40B4-BE49-F238E27FC236}">
                <a16:creationId xmlns:a16="http://schemas.microsoft.com/office/drawing/2014/main" id="{E2B8F7E9-F540-403F-BE54-C627FBBEAF91}"/>
              </a:ext>
            </a:extLst>
          </p:cNvPr>
          <p:cNvSpPr txBox="1"/>
          <p:nvPr/>
        </p:nvSpPr>
        <p:spPr>
          <a:xfrm>
            <a:off x="207620" y="3520928"/>
            <a:ext cx="5878853" cy="1077218"/>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引張試験機：</a:t>
            </a:r>
            <a:r>
              <a:rPr kumimoji="1" lang="en-US" altLang="ja-JP" sz="1600" dirty="0">
                <a:latin typeface="+mn-ea"/>
              </a:rPr>
              <a:t>SHIMAZU AG-X</a:t>
            </a:r>
          </a:p>
          <a:p>
            <a:pPr marL="285750" indent="-285750">
              <a:buFont typeface="Wingdings" panose="05000000000000000000" pitchFamily="2" charset="2"/>
              <a:buChar char="Ø"/>
            </a:pPr>
            <a:r>
              <a:rPr kumimoji="1" lang="ja-JP" altLang="en-US" sz="1600" dirty="0">
                <a:latin typeface="+mn-ea"/>
              </a:rPr>
              <a:t>試験速度：</a:t>
            </a:r>
            <a:r>
              <a:rPr kumimoji="1" lang="en-US" altLang="ja-JP" sz="1600" dirty="0">
                <a:latin typeface="+mn-ea"/>
              </a:rPr>
              <a:t>1 mm/min</a:t>
            </a:r>
          </a:p>
          <a:p>
            <a:pPr marL="285750" indent="-285750">
              <a:buFont typeface="Wingdings" panose="05000000000000000000" pitchFamily="2" charset="2"/>
              <a:buChar char="Ø"/>
            </a:pPr>
            <a:r>
              <a:rPr kumimoji="1" lang="ja-JP" altLang="en-US" sz="1600" dirty="0">
                <a:latin typeface="+mn-ea"/>
              </a:rPr>
              <a:t>強化部分の強度が知りたいため，</a:t>
            </a:r>
            <a:r>
              <a:rPr kumimoji="1" lang="en-US" altLang="ja-JP" sz="1600" dirty="0">
                <a:latin typeface="+mn-ea"/>
              </a:rPr>
              <a:t>CFRP</a:t>
            </a:r>
            <a:r>
              <a:rPr kumimoji="1" lang="ja-JP" altLang="en-US" sz="1600" dirty="0">
                <a:latin typeface="+mn-ea"/>
              </a:rPr>
              <a:t>と取り付け部が重なるように試験片を取り付ける．</a:t>
            </a:r>
          </a:p>
        </p:txBody>
      </p:sp>
      <p:sp>
        <p:nvSpPr>
          <p:cNvPr id="33" name="テキスト ボックス 32">
            <a:extLst>
              <a:ext uri="{FF2B5EF4-FFF2-40B4-BE49-F238E27FC236}">
                <a16:creationId xmlns:a16="http://schemas.microsoft.com/office/drawing/2014/main" id="{29FF9DB3-40FD-4135-85FA-A768F6FB84CB}"/>
              </a:ext>
            </a:extLst>
          </p:cNvPr>
          <p:cNvSpPr txBox="1"/>
          <p:nvPr/>
        </p:nvSpPr>
        <p:spPr>
          <a:xfrm>
            <a:off x="264772" y="5496508"/>
            <a:ext cx="5821703" cy="861774"/>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600" dirty="0">
                <a:latin typeface="+mn-ea"/>
              </a:rPr>
              <a:t>引張強さを算出</a:t>
            </a:r>
            <a:endParaRPr kumimoji="1" lang="en-US" altLang="ja-JP" sz="1600" dirty="0">
              <a:latin typeface="+mn-ea"/>
            </a:endParaRPr>
          </a:p>
          <a:p>
            <a:pPr marL="285750" indent="-285750">
              <a:buFont typeface="Wingdings" panose="05000000000000000000" pitchFamily="2" charset="2"/>
              <a:buChar char="Ø"/>
            </a:pPr>
            <a:r>
              <a:rPr kumimoji="1" lang="ja-JP" altLang="en-US" sz="1600" dirty="0"/>
              <a:t>穴無試験片と比較</a:t>
            </a:r>
            <a:endParaRPr kumimoji="1" lang="en-US" altLang="ja-JP" sz="1600" dirty="0"/>
          </a:p>
          <a:p>
            <a:pPr marL="285750" indent="-285750">
              <a:buFont typeface="Wingdings" panose="05000000000000000000" pitchFamily="2" charset="2"/>
              <a:buChar char="Ø"/>
            </a:pPr>
            <a:r>
              <a:rPr kumimoji="1" lang="ja-JP" altLang="en-US" sz="1600" dirty="0"/>
              <a:t>手動強化試験片と自動強化試験片の引張強さを比較</a:t>
            </a:r>
            <a:endParaRPr kumimoji="1" lang="en-US" altLang="ja-JP" sz="1600" dirty="0"/>
          </a:p>
        </p:txBody>
      </p:sp>
      <p:sp>
        <p:nvSpPr>
          <p:cNvPr id="34" name="四角形: 角を丸くする 33">
            <a:extLst>
              <a:ext uri="{FF2B5EF4-FFF2-40B4-BE49-F238E27FC236}">
                <a16:creationId xmlns:a16="http://schemas.microsoft.com/office/drawing/2014/main" id="{2500CA8C-7BA4-4172-A2E1-3C6A97AF2DE7}"/>
              </a:ext>
            </a:extLst>
          </p:cNvPr>
          <p:cNvSpPr/>
          <p:nvPr/>
        </p:nvSpPr>
        <p:spPr>
          <a:xfrm>
            <a:off x="289394" y="1165373"/>
            <a:ext cx="6139979"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35" name="正方形/長方形 34">
            <a:extLst>
              <a:ext uri="{FF2B5EF4-FFF2-40B4-BE49-F238E27FC236}">
                <a16:creationId xmlns:a16="http://schemas.microsoft.com/office/drawing/2014/main" id="{F4D707DF-5E44-4D01-A581-F7E0369A8B9E}"/>
              </a:ext>
            </a:extLst>
          </p:cNvPr>
          <p:cNvSpPr/>
          <p:nvPr/>
        </p:nvSpPr>
        <p:spPr>
          <a:xfrm>
            <a:off x="363463" y="1223111"/>
            <a:ext cx="2852063" cy="338554"/>
          </a:xfrm>
          <a:prstGeom prst="rect">
            <a:avLst/>
          </a:prstGeom>
        </p:spPr>
        <p:txBody>
          <a:bodyPr wrap="none">
            <a:spAutoFit/>
          </a:bodyPr>
          <a:lstStyle/>
          <a:p>
            <a:r>
              <a:rPr kumimoji="1" lang="ja-JP" altLang="en-US" sz="1600" b="1" dirty="0">
                <a:solidFill>
                  <a:schemeClr val="bg1"/>
                </a:solidFill>
                <a:latin typeface="+mn-ea"/>
              </a:rPr>
              <a:t>プリント条件・試験片諸条件</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4AD5579-3DBA-4F45-87F8-4A4DA21ECB9A}"/>
                  </a:ext>
                </a:extLst>
              </p:cNvPr>
              <p:cNvSpPr txBox="1"/>
              <p:nvPr/>
            </p:nvSpPr>
            <p:spPr>
              <a:xfrm>
                <a:off x="207621" y="1612037"/>
                <a:ext cx="6369774" cy="1107996"/>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sz="1600" dirty="0">
                    <a:latin typeface="+mn-ea"/>
                  </a:rPr>
                  <a:t>3D</a:t>
                </a:r>
                <a:r>
                  <a:rPr kumimoji="1" lang="ja-JP" altLang="en-US" sz="1600" dirty="0">
                    <a:latin typeface="+mn-ea"/>
                  </a:rPr>
                  <a:t>プリンター：</a:t>
                </a:r>
                <a:r>
                  <a:rPr kumimoji="1" lang="en-US" altLang="ja-JP" sz="1600" dirty="0">
                    <a:latin typeface="+mn-ea"/>
                  </a:rPr>
                  <a:t>Ender-5</a:t>
                </a:r>
              </a:p>
              <a:p>
                <a:pPr marL="285750" indent="-285750">
                  <a:buFont typeface="Wingdings" panose="05000000000000000000" pitchFamily="2" charset="2"/>
                  <a:buChar char="Ø"/>
                </a:pPr>
                <a:r>
                  <a:rPr kumimoji="1" lang="ja-JP" altLang="en-US" sz="1600" dirty="0">
                    <a:latin typeface="+mn-ea"/>
                  </a:rPr>
                  <a:t>充填率：</a:t>
                </a:r>
                <a:r>
                  <a:rPr kumimoji="1" lang="en-US" altLang="ja-JP" sz="1600" dirty="0">
                    <a:latin typeface="+mn-ea"/>
                  </a:rPr>
                  <a:t>100%</a:t>
                </a:r>
              </a:p>
              <a:p>
                <a:pPr marL="285750" indent="-285750">
                  <a:buFont typeface="Wingdings" panose="05000000000000000000" pitchFamily="2" charset="2"/>
                  <a:buChar char="Ø"/>
                </a:pPr>
                <a:r>
                  <a:rPr kumimoji="1" lang="en-US" altLang="ja-JP" sz="1600" dirty="0">
                    <a:latin typeface="+mn-ea"/>
                  </a:rPr>
                  <a:t>CFRP</a:t>
                </a:r>
                <a:r>
                  <a:rPr kumimoji="1" lang="ja-JP" altLang="en-US" sz="1600" dirty="0">
                    <a:latin typeface="+mn-ea"/>
                  </a:rPr>
                  <a:t>ロッド：</a:t>
                </a:r>
                <a:r>
                  <a:rPr kumimoji="1" lang="en-US" altLang="ja-JP" sz="1600" dirty="0">
                    <a:solidFill>
                      <a:srgbClr val="FF0000"/>
                    </a:solidFill>
                    <a:latin typeface="+mn-ea"/>
                  </a:rPr>
                  <a:t>CFRP</a:t>
                </a:r>
                <a:r>
                  <a:rPr kumimoji="1" lang="ja-JP" altLang="en-US" sz="1600" dirty="0">
                    <a:solidFill>
                      <a:srgbClr val="FF0000"/>
                    </a:solidFill>
                    <a:latin typeface="+mn-ea"/>
                  </a:rPr>
                  <a:t>フィラメント</a:t>
                </a:r>
                <a:r>
                  <a:rPr kumimoji="1" lang="en-US" altLang="ja-JP" sz="1600" dirty="0">
                    <a:solidFill>
                      <a:srgbClr val="FF0000"/>
                    </a:solidFill>
                    <a:latin typeface="+mn-ea"/>
                  </a:rPr>
                  <a:t>15</a:t>
                </a:r>
                <a:r>
                  <a:rPr kumimoji="1" lang="ja-JP" altLang="en-US" sz="1600" dirty="0">
                    <a:solidFill>
                      <a:srgbClr val="FF0000"/>
                    </a:solidFill>
                    <a:latin typeface="+mn-ea"/>
                  </a:rPr>
                  <a:t>本を束ねて作製</a:t>
                </a:r>
                <a:endParaRPr kumimoji="1" lang="en-US" altLang="ja-JP" sz="1600" dirty="0">
                  <a:solidFill>
                    <a:srgbClr val="FF0000"/>
                  </a:solidFill>
                  <a:latin typeface="+mn-ea"/>
                </a:endParaRPr>
              </a:p>
              <a:p>
                <a:r>
                  <a:rPr kumimoji="1" lang="ja-JP" altLang="en-US" sz="1600" dirty="0">
                    <a:latin typeface="+mn-ea"/>
                  </a:rPr>
                  <a:t>　したものを使用（</a:t>
                </a:r>
                <a14:m>
                  <m:oMath xmlns:m="http://schemas.openxmlformats.org/officeDocument/2006/math">
                    <m:sSub>
                      <m:sSubPr>
                        <m:ctrlPr>
                          <a:rPr lang="ja-JP" altLang="ja-JP" sz="1600" i="1" smtClean="0">
                            <a:effectLst/>
                            <a:latin typeface="Cambria Math" panose="02040503050406030204" pitchFamily="18" charset="0"/>
                            <a:ea typeface="Cambria Math" panose="02040503050406030204" pitchFamily="18" charset="0"/>
                            <a:cs typeface="Italic"/>
                          </a:rPr>
                        </m:ctrlPr>
                      </m:sSubPr>
                      <m:e>
                        <m:r>
                          <a:rPr lang="en-US" altLang="ja-JP" sz="1600" b="0" i="1">
                            <a:effectLst/>
                            <a:latin typeface="Cambria Math" panose="02040503050406030204" pitchFamily="18" charset="0"/>
                            <a:ea typeface="游明朝" panose="02020400000000000000" pitchFamily="18" charset="-128"/>
                            <a:cs typeface="Italic"/>
                          </a:rPr>
                          <m:t>𝑉</m:t>
                        </m:r>
                      </m:e>
                      <m:sub>
                        <m:r>
                          <a:rPr lang="en-US" altLang="ja-JP" sz="1600" b="0" i="1">
                            <a:effectLst/>
                            <a:latin typeface="Cambria Math" panose="02040503050406030204" pitchFamily="18" charset="0"/>
                            <a:ea typeface="游明朝" panose="02020400000000000000" pitchFamily="18" charset="-128"/>
                            <a:cs typeface="Italic"/>
                          </a:rPr>
                          <m:t>𝑓</m:t>
                        </m:r>
                      </m:sub>
                    </m:sSub>
                  </m:oMath>
                </a14:m>
                <a:r>
                  <a:rPr kumimoji="1" lang="ja-JP" altLang="en-US" sz="1600" dirty="0">
                    <a:latin typeface="+mn-ea"/>
                  </a:rPr>
                  <a:t>：約</a:t>
                </a:r>
                <a:r>
                  <a:rPr kumimoji="1" lang="en-US" altLang="ja-JP" sz="1600" dirty="0">
                    <a:latin typeface="+mn-ea"/>
                  </a:rPr>
                  <a:t>2.6%</a:t>
                </a:r>
                <a:r>
                  <a:rPr kumimoji="1" lang="ja-JP" altLang="en-US" sz="1600" dirty="0">
                    <a:latin typeface="+mn-ea"/>
                  </a:rPr>
                  <a:t>），長さ</a:t>
                </a:r>
                <a:r>
                  <a:rPr kumimoji="1" lang="en-US" altLang="ja-JP" sz="1600" dirty="0">
                    <a:latin typeface="+mn-ea"/>
                  </a:rPr>
                  <a:t>30mm</a:t>
                </a:r>
                <a:r>
                  <a:rPr kumimoji="1" lang="ja-JP" altLang="en-US" sz="1600" dirty="0">
                    <a:latin typeface="+mn-ea"/>
                  </a:rPr>
                  <a:t>，外径</a:t>
                </a:r>
                <a:r>
                  <a:rPr kumimoji="1" lang="en-US" altLang="ja-JP" sz="1600" dirty="0">
                    <a:latin typeface="+mn-ea"/>
                  </a:rPr>
                  <a:t>2mm</a:t>
                </a:r>
                <a:endParaRPr kumimoji="1" lang="ja-JP" altLang="en-US" sz="1600" dirty="0">
                  <a:latin typeface="+mn-ea"/>
                </a:endParaRPr>
              </a:p>
            </p:txBody>
          </p:sp>
        </mc:Choice>
        <mc:Fallback xmlns="">
          <p:sp>
            <p:nvSpPr>
              <p:cNvPr id="36" name="テキスト ボックス 35">
                <a:extLst>
                  <a:ext uri="{FF2B5EF4-FFF2-40B4-BE49-F238E27FC236}">
                    <a16:creationId xmlns:a16="http://schemas.microsoft.com/office/drawing/2014/main" id="{E4AD5579-3DBA-4F45-87F8-4A4DA21ECB9A}"/>
                  </a:ext>
                </a:extLst>
              </p:cNvPr>
              <p:cNvSpPr txBox="1">
                <a:spLocks noRot="1" noChangeAspect="1" noMove="1" noResize="1" noEditPoints="1" noAdjustHandles="1" noChangeArrowheads="1" noChangeShapeType="1" noTextEdit="1"/>
              </p:cNvSpPr>
              <p:nvPr/>
            </p:nvSpPr>
            <p:spPr>
              <a:xfrm>
                <a:off x="207621" y="1612037"/>
                <a:ext cx="6369774" cy="1107996"/>
              </a:xfrm>
              <a:prstGeom prst="rect">
                <a:avLst/>
              </a:prstGeom>
              <a:blipFill>
                <a:blip r:embed="rId2"/>
                <a:stretch>
                  <a:fillRect l="-383" t="-1648" b="-3846"/>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A4A3055-E96F-45EE-AD63-580B45341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395" y="2924083"/>
            <a:ext cx="2244402" cy="2940624"/>
          </a:xfrm>
          <a:prstGeom prst="rect">
            <a:avLst/>
          </a:prstGeom>
        </p:spPr>
      </p:pic>
      <p:pic>
        <p:nvPicPr>
          <p:cNvPr id="10" name="図 9" descr="ブラック, 座る, ドア, 異なる が含まれている画像&#10;&#10;自動的に生成された説明">
            <a:extLst>
              <a:ext uri="{FF2B5EF4-FFF2-40B4-BE49-F238E27FC236}">
                <a16:creationId xmlns:a16="http://schemas.microsoft.com/office/drawing/2014/main" id="{0666A5D2-7DD6-4B9C-981E-90CF9D522B90}"/>
              </a:ext>
            </a:extLst>
          </p:cNvPr>
          <p:cNvPicPr>
            <a:picLocks noChangeAspect="1"/>
          </p:cNvPicPr>
          <p:nvPr/>
        </p:nvPicPr>
        <p:blipFill rotWithShape="1">
          <a:blip r:embed="rId4">
            <a:extLst>
              <a:ext uri="{28A0092B-C50C-407E-A947-70E740481C1C}">
                <a14:useLocalDpi xmlns:a14="http://schemas.microsoft.com/office/drawing/2010/main" val="0"/>
              </a:ext>
            </a:extLst>
          </a:blip>
          <a:srcRect l="87753" t="28726" b="29984"/>
          <a:stretch/>
        </p:blipFill>
        <p:spPr>
          <a:xfrm rot="16200000">
            <a:off x="7286565" y="1053111"/>
            <a:ext cx="881108" cy="1977155"/>
          </a:xfrm>
          <a:prstGeom prst="rect">
            <a:avLst/>
          </a:prstGeom>
        </p:spPr>
      </p:pic>
      <p:sp>
        <p:nvSpPr>
          <p:cNvPr id="11" name="テキスト ボックス 10">
            <a:extLst>
              <a:ext uri="{FF2B5EF4-FFF2-40B4-BE49-F238E27FC236}">
                <a16:creationId xmlns:a16="http://schemas.microsoft.com/office/drawing/2014/main" id="{B22B9885-D72C-4A50-B677-6094A629B739}"/>
              </a:ext>
            </a:extLst>
          </p:cNvPr>
          <p:cNvSpPr txBox="1"/>
          <p:nvPr/>
        </p:nvSpPr>
        <p:spPr>
          <a:xfrm>
            <a:off x="7248936" y="2465174"/>
            <a:ext cx="1285049" cy="261610"/>
          </a:xfrm>
          <a:prstGeom prst="rect">
            <a:avLst/>
          </a:prstGeom>
          <a:noFill/>
        </p:spPr>
        <p:txBody>
          <a:bodyPr wrap="square" rtlCol="0">
            <a:spAutoFit/>
          </a:bodyPr>
          <a:lstStyle/>
          <a:p>
            <a:r>
              <a:rPr kumimoji="1" lang="en-US" altLang="ja-JP" sz="1100" dirty="0">
                <a:latin typeface="+mn-ea"/>
              </a:rPr>
              <a:t>CFRP</a:t>
            </a:r>
            <a:r>
              <a:rPr kumimoji="1" lang="ja-JP" altLang="en-US" sz="1100" dirty="0">
                <a:latin typeface="+mn-ea"/>
              </a:rPr>
              <a:t>ロッド</a:t>
            </a:r>
          </a:p>
        </p:txBody>
      </p:sp>
    </p:spTree>
    <p:extLst>
      <p:ext uri="{BB962C8B-B14F-4D97-AF65-F5344CB8AC3E}">
        <p14:creationId xmlns:p14="http://schemas.microsoft.com/office/powerpoint/2010/main" val="30137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1E73C5AA-C678-42D1-BFDA-E234EC97038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73496" y="92780"/>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実験結果</a:t>
            </a:r>
            <a:r>
              <a:rPr lang="ja-JP" altLang="en-US" sz="2400" dirty="0">
                <a:solidFill>
                  <a:schemeClr val="bg1"/>
                </a:solidFill>
                <a:latin typeface="+mn-ea"/>
                <a:ea typeface="+mn-ea"/>
              </a:rPr>
              <a:t>｜自動強化試験片</a:t>
            </a:r>
          </a:p>
        </p:txBody>
      </p:sp>
      <p:sp>
        <p:nvSpPr>
          <p:cNvPr id="7" name="テキスト ボックス 6">
            <a:extLst>
              <a:ext uri="{FF2B5EF4-FFF2-40B4-BE49-F238E27FC236}">
                <a16:creationId xmlns:a16="http://schemas.microsoft.com/office/drawing/2014/main" id="{D78771B0-D668-4015-B5B5-7A54B73442DB}"/>
              </a:ext>
            </a:extLst>
          </p:cNvPr>
          <p:cNvSpPr txBox="1"/>
          <p:nvPr/>
        </p:nvSpPr>
        <p:spPr>
          <a:xfrm>
            <a:off x="4455504" y="1606191"/>
            <a:ext cx="4407507" cy="2308324"/>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dirty="0">
                <a:latin typeface="+mn-ea"/>
              </a:rPr>
              <a:t>穴無試験片と比較して引張強さが</a:t>
            </a:r>
            <a:r>
              <a:rPr lang="en-US" altLang="ja-JP" sz="1600" dirty="0">
                <a:latin typeface="+mn-ea"/>
              </a:rPr>
              <a:t>45%</a:t>
            </a:r>
            <a:r>
              <a:rPr lang="ja-JP" altLang="en-US" sz="1600" dirty="0">
                <a:latin typeface="+mn-ea"/>
              </a:rPr>
              <a:t>向上．</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手動強化試験片では穴無試験片から強度が</a:t>
            </a:r>
            <a:r>
              <a:rPr lang="en-US" altLang="ja-JP" sz="1600" dirty="0">
                <a:latin typeface="+mn-ea"/>
              </a:rPr>
              <a:t>90%</a:t>
            </a:r>
            <a:r>
              <a:rPr lang="ja-JP" altLang="en-US" sz="1600" dirty="0">
                <a:latin typeface="+mn-ea"/>
              </a:rPr>
              <a:t>向上しており，自動強化試験片の強度は十分ではない．</a:t>
            </a:r>
            <a:endParaRPr lang="en-US" altLang="ja-JP" sz="1600" dirty="0">
              <a:latin typeface="+mn-ea"/>
            </a:endParaRPr>
          </a:p>
          <a:p>
            <a:endParaRPr lang="en-US" altLang="ja-JP" sz="1600" dirty="0">
              <a:latin typeface="+mn-ea"/>
            </a:endParaRPr>
          </a:p>
          <a:p>
            <a:r>
              <a:rPr lang="ja-JP" altLang="en-US" sz="1600" b="1" dirty="0">
                <a:solidFill>
                  <a:schemeClr val="accent1">
                    <a:lumMod val="50000"/>
                  </a:schemeClr>
                </a:solidFill>
                <a:latin typeface="+mn-ea"/>
              </a:rPr>
              <a:t>原因</a:t>
            </a:r>
            <a:endParaRPr lang="en-US" altLang="ja-JP" sz="1600" b="1" dirty="0">
              <a:solidFill>
                <a:schemeClr val="accent1">
                  <a:lumMod val="50000"/>
                </a:schemeClr>
              </a:solidFill>
              <a:latin typeface="+mn-ea"/>
            </a:endParaRPr>
          </a:p>
          <a:p>
            <a:r>
              <a:rPr lang="en-US" altLang="ja-JP" sz="1600" dirty="0">
                <a:latin typeface="+mn-ea"/>
              </a:rPr>
              <a:t>CFRP</a:t>
            </a:r>
            <a:r>
              <a:rPr lang="ja-JP" altLang="en-US" sz="1600" dirty="0">
                <a:latin typeface="+mn-ea"/>
              </a:rPr>
              <a:t>ロッドの長さが</a:t>
            </a:r>
            <a:r>
              <a:rPr lang="en-US" altLang="ja-JP" sz="1600" dirty="0">
                <a:latin typeface="+mn-ea"/>
              </a:rPr>
              <a:t>30mm</a:t>
            </a:r>
            <a:r>
              <a:rPr lang="ja-JP" altLang="en-US" sz="1600" dirty="0">
                <a:latin typeface="+mn-ea"/>
              </a:rPr>
              <a:t>と短く，</a:t>
            </a:r>
            <a:endParaRPr lang="en-US" altLang="ja-JP" sz="1600" dirty="0">
              <a:latin typeface="+mn-ea"/>
            </a:endParaRPr>
          </a:p>
          <a:p>
            <a:r>
              <a:rPr lang="ja-JP" altLang="en-US" sz="1600" dirty="0">
                <a:latin typeface="+mn-ea"/>
              </a:rPr>
              <a:t>掴み部分で応力集中が生じ破断に至ったと考えられる．</a:t>
            </a:r>
            <a:endParaRPr lang="en-US" altLang="ja-JP" sz="1600" dirty="0">
              <a:latin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98" y="4771132"/>
            <a:ext cx="3599418" cy="1837150"/>
          </a:xfrm>
          <a:prstGeom prst="rect">
            <a:avLst/>
          </a:prstGeom>
        </p:spPr>
      </p:pic>
      <p:grpSp>
        <p:nvGrpSpPr>
          <p:cNvPr id="22" name="グループ化 21">
            <a:extLst>
              <a:ext uri="{FF2B5EF4-FFF2-40B4-BE49-F238E27FC236}">
                <a16:creationId xmlns:a16="http://schemas.microsoft.com/office/drawing/2014/main" id="{7B715A17-6A1A-4DD9-95DC-AF6313D96DA2}"/>
              </a:ext>
            </a:extLst>
          </p:cNvPr>
          <p:cNvGrpSpPr/>
          <p:nvPr/>
        </p:nvGrpSpPr>
        <p:grpSpPr>
          <a:xfrm>
            <a:off x="289398" y="824358"/>
            <a:ext cx="8606952" cy="435761"/>
            <a:chOff x="360060" y="3075275"/>
            <a:chExt cx="4499884" cy="435761"/>
          </a:xfrm>
        </p:grpSpPr>
        <p:sp>
          <p:nvSpPr>
            <p:cNvPr id="23" name="四角形: 角を丸くする 22">
              <a:extLst>
                <a:ext uri="{FF2B5EF4-FFF2-40B4-BE49-F238E27FC236}">
                  <a16:creationId xmlns:a16="http://schemas.microsoft.com/office/drawing/2014/main" id="{3CFE013D-204B-4A7B-873B-471D81579856}"/>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4" name="テキスト ボックス 23">
              <a:extLst>
                <a:ext uri="{FF2B5EF4-FFF2-40B4-BE49-F238E27FC236}">
                  <a16:creationId xmlns:a16="http://schemas.microsoft.com/office/drawing/2014/main" id="{BEDE84B6-5730-4729-8488-99E2D3C74716}"/>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引張強さ｜</a:t>
              </a:r>
              <a:r>
                <a:rPr kumimoji="1" lang="ja-JP" altLang="en-US" sz="1600" dirty="0">
                  <a:solidFill>
                    <a:schemeClr val="bg1"/>
                  </a:solidFill>
                </a:rPr>
                <a:t>手動強化試験片と自動強化試験片の比較</a:t>
              </a:r>
            </a:p>
          </p:txBody>
        </p:sp>
      </p:grpSp>
      <p:grpSp>
        <p:nvGrpSpPr>
          <p:cNvPr id="25" name="グループ化 24">
            <a:extLst>
              <a:ext uri="{FF2B5EF4-FFF2-40B4-BE49-F238E27FC236}">
                <a16:creationId xmlns:a16="http://schemas.microsoft.com/office/drawing/2014/main" id="{A2179506-8D1B-47CD-9D09-FFBFE6BAD9F8}"/>
              </a:ext>
            </a:extLst>
          </p:cNvPr>
          <p:cNvGrpSpPr/>
          <p:nvPr/>
        </p:nvGrpSpPr>
        <p:grpSpPr>
          <a:xfrm>
            <a:off x="289398" y="4196977"/>
            <a:ext cx="8606952" cy="435761"/>
            <a:chOff x="360060" y="3075275"/>
            <a:chExt cx="4499884" cy="435761"/>
          </a:xfrm>
        </p:grpSpPr>
        <p:sp>
          <p:nvSpPr>
            <p:cNvPr id="26" name="四角形: 角を丸くする 25">
              <a:extLst>
                <a:ext uri="{FF2B5EF4-FFF2-40B4-BE49-F238E27FC236}">
                  <a16:creationId xmlns:a16="http://schemas.microsoft.com/office/drawing/2014/main" id="{5F3DDC5B-9897-4D78-A5AF-A7688F0BC44B}"/>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7" name="テキスト ボックス 26">
              <a:extLst>
                <a:ext uri="{FF2B5EF4-FFF2-40B4-BE49-F238E27FC236}">
                  <a16:creationId xmlns:a16="http://schemas.microsoft.com/office/drawing/2014/main" id="{AEAF44EB-5B09-47A3-AEB7-A2FB3F4C5CE2}"/>
                </a:ext>
              </a:extLst>
            </p:cNvPr>
            <p:cNvSpPr txBox="1"/>
            <p:nvPr/>
          </p:nvSpPr>
          <p:spPr>
            <a:xfrm flipH="1">
              <a:off x="421519" y="3137779"/>
              <a:ext cx="3393657" cy="338554"/>
            </a:xfrm>
            <a:prstGeom prst="rect">
              <a:avLst/>
            </a:prstGeom>
            <a:noFill/>
          </p:spPr>
          <p:txBody>
            <a:bodyPr wrap="square" rtlCol="0">
              <a:spAutoFit/>
            </a:bodyPr>
            <a:lstStyle/>
            <a:p>
              <a:r>
                <a:rPr kumimoji="1" lang="ja-JP" altLang="en-US" sz="1600" b="1" dirty="0">
                  <a:solidFill>
                    <a:schemeClr val="bg1"/>
                  </a:solidFill>
                </a:rPr>
                <a:t>自動強化試験片の断面観察</a:t>
              </a:r>
            </a:p>
          </p:txBody>
        </p:sp>
      </p:grpSp>
      <p:sp>
        <p:nvSpPr>
          <p:cNvPr id="29" name="テキスト ボックス 28">
            <a:extLst>
              <a:ext uri="{FF2B5EF4-FFF2-40B4-BE49-F238E27FC236}">
                <a16:creationId xmlns:a16="http://schemas.microsoft.com/office/drawing/2014/main" id="{F140C200-587A-40F9-9D0A-3A00CC21EB73}"/>
              </a:ext>
            </a:extLst>
          </p:cNvPr>
          <p:cNvSpPr txBox="1"/>
          <p:nvPr/>
        </p:nvSpPr>
        <p:spPr>
          <a:xfrm>
            <a:off x="4440927" y="5027243"/>
            <a:ext cx="4422084" cy="1354217"/>
          </a:xfrm>
          <a:prstGeom prst="rect">
            <a:avLst/>
          </a:prstGeom>
          <a:noFill/>
        </p:spPr>
        <p:txBody>
          <a:bodyPr wrap="square" rtlCol="0">
            <a:spAutoFit/>
          </a:bodyPr>
          <a:lstStyle/>
          <a:p>
            <a:r>
              <a:rPr lang="ja-JP" altLang="en-US" sz="1600" dirty="0">
                <a:latin typeface="+mn-ea"/>
              </a:rPr>
              <a:t>手動強化試験片の場合，ボイド面積は</a:t>
            </a:r>
            <a:endParaRPr lang="en-US" altLang="ja-JP" sz="1600" dirty="0">
              <a:latin typeface="+mn-ea"/>
            </a:endParaRPr>
          </a:p>
          <a:p>
            <a:r>
              <a:rPr lang="ja-JP" altLang="en-US" sz="1600" dirty="0">
                <a:latin typeface="+mn-ea"/>
              </a:rPr>
              <a:t>試験片断面積の約</a:t>
            </a:r>
            <a:r>
              <a:rPr lang="en-US" altLang="ja-JP" sz="1600" dirty="0">
                <a:latin typeface="+mn-ea"/>
              </a:rPr>
              <a:t>0.9%</a:t>
            </a:r>
            <a:r>
              <a:rPr lang="ja-JP" altLang="en-US" sz="1600" dirty="0">
                <a:latin typeface="+mn-ea"/>
              </a:rPr>
              <a:t>あったのに対し，</a:t>
            </a:r>
            <a:endParaRPr lang="en-US" altLang="ja-JP" sz="1600" dirty="0">
              <a:latin typeface="+mn-ea"/>
            </a:endParaRPr>
          </a:p>
          <a:p>
            <a:r>
              <a:rPr lang="ja-JP" altLang="en-US" sz="1600" dirty="0">
                <a:latin typeface="+mn-ea"/>
              </a:rPr>
              <a:t>自動強化試験片はボイドがほとんどない．</a:t>
            </a:r>
            <a:endParaRPr lang="en-US" altLang="ja-JP" sz="1600" dirty="0">
              <a:latin typeface="+mn-ea"/>
            </a:endParaRPr>
          </a:p>
          <a:p>
            <a:r>
              <a:rPr lang="ja-JP" altLang="en-US" sz="1600" dirty="0">
                <a:latin typeface="+mn-ea"/>
              </a:rPr>
              <a:t>↓</a:t>
            </a:r>
            <a:endParaRPr lang="en-US" altLang="ja-JP" sz="1600" dirty="0">
              <a:latin typeface="+mn-ea"/>
            </a:endParaRPr>
          </a:p>
          <a:p>
            <a:r>
              <a:rPr lang="ja-JP" altLang="en-US" sz="1600" dirty="0">
                <a:solidFill>
                  <a:srgbClr val="FF0000"/>
                </a:solidFill>
                <a:latin typeface="+mn-ea"/>
              </a:rPr>
              <a:t>自動埋め込みの方が成形品質が高い</a:t>
            </a:r>
            <a:endParaRPr lang="en-US" altLang="ja-JP" sz="1600" dirty="0">
              <a:solidFill>
                <a:srgbClr val="FF0000"/>
              </a:solidFill>
              <a:latin typeface="+mn-ea"/>
            </a:endParaRPr>
          </a:p>
        </p:txBody>
      </p:sp>
      <p:pic>
        <p:nvPicPr>
          <p:cNvPr id="9" name="図 8">
            <a:extLst>
              <a:ext uri="{FF2B5EF4-FFF2-40B4-BE49-F238E27FC236}">
                <a16:creationId xmlns:a16="http://schemas.microsoft.com/office/drawing/2014/main" id="{E2D65BA9-353F-437E-8CDD-DC9DF751B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00" y="1547635"/>
            <a:ext cx="3863623" cy="2405227"/>
          </a:xfrm>
          <a:prstGeom prst="rect">
            <a:avLst/>
          </a:prstGeom>
        </p:spPr>
      </p:pic>
    </p:spTree>
    <p:extLst>
      <p:ext uri="{BB962C8B-B14F-4D97-AF65-F5344CB8AC3E}">
        <p14:creationId xmlns:p14="http://schemas.microsoft.com/office/powerpoint/2010/main" val="2679907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a:extLst>
              <a:ext uri="{FF2B5EF4-FFF2-40B4-BE49-F238E27FC236}">
                <a16:creationId xmlns:a16="http://schemas.microsoft.com/office/drawing/2014/main" id="{927F241F-468F-4B00-8A12-EDDCAA3336F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4372F48-5F3D-45DB-A518-5DD3B6B09CC6}"/>
              </a:ext>
            </a:extLst>
          </p:cNvPr>
          <p:cNvSpPr txBox="1">
            <a:spLocks/>
          </p:cNvSpPr>
          <p:nvPr/>
        </p:nvSpPr>
        <p:spPr>
          <a:xfrm>
            <a:off x="281447" y="100731"/>
            <a:ext cx="8087027" cy="496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断面観察</a:t>
            </a:r>
            <a:endParaRPr lang="ja-JP" altLang="en-US" sz="2400" dirty="0">
              <a:solidFill>
                <a:schemeClr val="bg1"/>
              </a:solidFill>
              <a:latin typeface="+mn-ea"/>
              <a:ea typeface="+mn-ea"/>
            </a:endParaRPr>
          </a:p>
        </p:txBody>
      </p:sp>
      <p:pic>
        <p:nvPicPr>
          <p:cNvPr id="19" name="図 18">
            <a:extLst>
              <a:ext uri="{FF2B5EF4-FFF2-40B4-BE49-F238E27FC236}">
                <a16:creationId xmlns:a16="http://schemas.microsoft.com/office/drawing/2014/main" id="{7B62EE11-3D3E-4F21-8F04-5618D5BEB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083" y="2263123"/>
            <a:ext cx="3599418" cy="1837150"/>
          </a:xfrm>
          <a:prstGeom prst="rect">
            <a:avLst/>
          </a:prstGeom>
        </p:spPr>
      </p:pic>
      <p:pic>
        <p:nvPicPr>
          <p:cNvPr id="14" name="図 13">
            <a:extLst>
              <a:ext uri="{FF2B5EF4-FFF2-40B4-BE49-F238E27FC236}">
                <a16:creationId xmlns:a16="http://schemas.microsoft.com/office/drawing/2014/main" id="{333A1347-DA6C-40D3-A044-0823F5B6C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99" y="2200617"/>
            <a:ext cx="3502275" cy="1962163"/>
          </a:xfrm>
          <a:prstGeom prst="rect">
            <a:avLst/>
          </a:prstGeom>
        </p:spPr>
      </p:pic>
      <p:grpSp>
        <p:nvGrpSpPr>
          <p:cNvPr id="15" name="グループ化 14">
            <a:extLst>
              <a:ext uri="{FF2B5EF4-FFF2-40B4-BE49-F238E27FC236}">
                <a16:creationId xmlns:a16="http://schemas.microsoft.com/office/drawing/2014/main" id="{0AC4ADC7-0FDA-44D1-9A1B-34772937DE2A}"/>
              </a:ext>
            </a:extLst>
          </p:cNvPr>
          <p:cNvGrpSpPr/>
          <p:nvPr/>
        </p:nvGrpSpPr>
        <p:grpSpPr>
          <a:xfrm>
            <a:off x="4747571" y="1542567"/>
            <a:ext cx="4049832" cy="435761"/>
            <a:chOff x="360060" y="3075275"/>
            <a:chExt cx="4499884" cy="435761"/>
          </a:xfrm>
        </p:grpSpPr>
        <p:sp>
          <p:nvSpPr>
            <p:cNvPr id="16" name="四角形: 角を丸くする 15">
              <a:extLst>
                <a:ext uri="{FF2B5EF4-FFF2-40B4-BE49-F238E27FC236}">
                  <a16:creationId xmlns:a16="http://schemas.microsoft.com/office/drawing/2014/main" id="{706E7469-37FA-44B2-A3D8-A8676A1F571C}"/>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17" name="テキスト ボックス 16">
              <a:extLst>
                <a:ext uri="{FF2B5EF4-FFF2-40B4-BE49-F238E27FC236}">
                  <a16:creationId xmlns:a16="http://schemas.microsoft.com/office/drawing/2014/main" id="{C1A97DD3-0F09-431B-A15D-0160593F60DA}"/>
                </a:ext>
              </a:extLst>
            </p:cNvPr>
            <p:cNvSpPr txBox="1"/>
            <p:nvPr/>
          </p:nvSpPr>
          <p:spPr>
            <a:xfrm flipH="1">
              <a:off x="433996"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自動強化試験片</a:t>
              </a:r>
            </a:p>
          </p:txBody>
        </p:sp>
      </p:grpSp>
      <p:grpSp>
        <p:nvGrpSpPr>
          <p:cNvPr id="18" name="グループ化 17">
            <a:extLst>
              <a:ext uri="{FF2B5EF4-FFF2-40B4-BE49-F238E27FC236}">
                <a16:creationId xmlns:a16="http://schemas.microsoft.com/office/drawing/2014/main" id="{8186CA98-9F68-4A07-B5DA-55BC00C9F087}"/>
              </a:ext>
            </a:extLst>
          </p:cNvPr>
          <p:cNvGrpSpPr/>
          <p:nvPr/>
        </p:nvGrpSpPr>
        <p:grpSpPr>
          <a:xfrm>
            <a:off x="346597" y="1542567"/>
            <a:ext cx="4049830" cy="435761"/>
            <a:chOff x="360060" y="3075275"/>
            <a:chExt cx="4499884" cy="435761"/>
          </a:xfrm>
        </p:grpSpPr>
        <p:sp>
          <p:nvSpPr>
            <p:cNvPr id="20" name="四角形: 角を丸くする 19">
              <a:extLst>
                <a:ext uri="{FF2B5EF4-FFF2-40B4-BE49-F238E27FC236}">
                  <a16:creationId xmlns:a16="http://schemas.microsoft.com/office/drawing/2014/main" id="{F160126A-1C24-4C30-AD8A-040293FE7AD9}"/>
                </a:ext>
              </a:extLst>
            </p:cNvPr>
            <p:cNvSpPr/>
            <p:nvPr/>
          </p:nvSpPr>
          <p:spPr>
            <a:xfrm>
              <a:off x="360060" y="3075275"/>
              <a:ext cx="4499884" cy="435761"/>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sp>
          <p:nvSpPr>
            <p:cNvPr id="21" name="テキスト ボックス 20">
              <a:extLst>
                <a:ext uri="{FF2B5EF4-FFF2-40B4-BE49-F238E27FC236}">
                  <a16:creationId xmlns:a16="http://schemas.microsoft.com/office/drawing/2014/main" id="{F48D8FEC-91B3-4BD3-938F-E3600F225BE8}"/>
                </a:ext>
              </a:extLst>
            </p:cNvPr>
            <p:cNvSpPr txBox="1"/>
            <p:nvPr/>
          </p:nvSpPr>
          <p:spPr>
            <a:xfrm flipH="1">
              <a:off x="470559" y="3129828"/>
              <a:ext cx="3393657" cy="338554"/>
            </a:xfrm>
            <a:prstGeom prst="rect">
              <a:avLst/>
            </a:prstGeom>
            <a:noFill/>
          </p:spPr>
          <p:txBody>
            <a:bodyPr wrap="square" rtlCol="0">
              <a:spAutoFit/>
            </a:bodyPr>
            <a:lstStyle/>
            <a:p>
              <a:r>
                <a:rPr kumimoji="1" lang="ja-JP" altLang="en-US" sz="1600" b="1" dirty="0">
                  <a:solidFill>
                    <a:schemeClr val="bg1"/>
                  </a:solidFill>
                  <a:latin typeface="+mn-ea"/>
                </a:rPr>
                <a:t>手動強化試験片</a:t>
              </a:r>
              <a:endParaRPr kumimoji="1" lang="en-US" altLang="ja-JP" sz="1600" b="1" dirty="0">
                <a:solidFill>
                  <a:schemeClr val="bg1"/>
                </a:solidFill>
                <a:latin typeface="+mn-ea"/>
              </a:endParaRPr>
            </a:p>
          </p:txBody>
        </p:sp>
      </p:grpSp>
      <p:sp>
        <p:nvSpPr>
          <p:cNvPr id="28" name="コンテンツ プレースホルダー 9">
            <a:extLst>
              <a:ext uri="{FF2B5EF4-FFF2-40B4-BE49-F238E27FC236}">
                <a16:creationId xmlns:a16="http://schemas.microsoft.com/office/drawing/2014/main" id="{B672298F-64A5-4994-AC71-325B59AB0F10}"/>
              </a:ext>
            </a:extLst>
          </p:cNvPr>
          <p:cNvSpPr txBox="1">
            <a:spLocks/>
          </p:cNvSpPr>
          <p:nvPr/>
        </p:nvSpPr>
        <p:spPr>
          <a:xfrm>
            <a:off x="616499"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フィラメントが試験片内部で分散している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ボイドの量が多い</a:t>
            </a:r>
            <a:endParaRPr lang="en-US" altLang="ja-JP" sz="1600" dirty="0">
              <a:latin typeface="+mn-ea"/>
            </a:endParaRPr>
          </a:p>
        </p:txBody>
      </p:sp>
      <p:sp>
        <p:nvSpPr>
          <p:cNvPr id="31" name="コンテンツ プレースホルダー 9">
            <a:extLst>
              <a:ext uri="{FF2B5EF4-FFF2-40B4-BE49-F238E27FC236}">
                <a16:creationId xmlns:a16="http://schemas.microsoft.com/office/drawing/2014/main" id="{C6878AB2-F712-46CE-B8B7-EB7AC11E7AAA}"/>
              </a:ext>
            </a:extLst>
          </p:cNvPr>
          <p:cNvSpPr txBox="1">
            <a:spLocks/>
          </p:cNvSpPr>
          <p:nvPr/>
        </p:nvSpPr>
        <p:spPr>
          <a:xfrm>
            <a:off x="4814112" y="4470099"/>
            <a:ext cx="3637449" cy="1124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Ø"/>
            </a:pPr>
            <a:r>
              <a:rPr lang="en-US" altLang="ja-JP" sz="1600" dirty="0">
                <a:latin typeface="+mn-ea"/>
              </a:rPr>
              <a:t>CFRP</a:t>
            </a:r>
            <a:r>
              <a:rPr lang="ja-JP" altLang="en-US" sz="1600" dirty="0">
                <a:latin typeface="+mn-ea"/>
              </a:rPr>
              <a:t>フィラメントが一ヵ所にかたまっている</a:t>
            </a:r>
            <a:endParaRPr lang="en-US" altLang="ja-JP" sz="1600" dirty="0">
              <a:latin typeface="+mn-ea"/>
            </a:endParaRPr>
          </a:p>
          <a:p>
            <a:pPr>
              <a:buFont typeface="Wingdings" panose="05000000000000000000" pitchFamily="2" charset="2"/>
              <a:buChar char="Ø"/>
            </a:pPr>
            <a:r>
              <a:rPr lang="ja-JP" altLang="en-US" sz="1600" dirty="0">
                <a:latin typeface="+mn-ea"/>
              </a:rPr>
              <a:t>ボイドの量が少ない</a:t>
            </a:r>
            <a:endParaRPr lang="en-US" altLang="ja-JP" sz="1600" dirty="0">
              <a:latin typeface="+mn-ea"/>
            </a:endParaRPr>
          </a:p>
        </p:txBody>
      </p:sp>
      <p:sp>
        <p:nvSpPr>
          <p:cNvPr id="33" name="テキスト ボックス 32">
            <a:extLst>
              <a:ext uri="{FF2B5EF4-FFF2-40B4-BE49-F238E27FC236}">
                <a16:creationId xmlns:a16="http://schemas.microsoft.com/office/drawing/2014/main" id="{2E7952EC-FF3B-48B2-A327-74A4B0799F86}"/>
              </a:ext>
            </a:extLst>
          </p:cNvPr>
          <p:cNvSpPr txBox="1"/>
          <p:nvPr/>
        </p:nvSpPr>
        <p:spPr>
          <a:xfrm>
            <a:off x="437901" y="956691"/>
            <a:ext cx="8268197" cy="338554"/>
          </a:xfrm>
          <a:prstGeom prst="rect">
            <a:avLst/>
          </a:prstGeom>
          <a:noFill/>
        </p:spPr>
        <p:txBody>
          <a:bodyPr wrap="square" rtlCol="0">
            <a:spAutoFit/>
          </a:bodyPr>
          <a:lstStyle/>
          <a:p>
            <a:r>
              <a:rPr lang="ja-JP" altLang="en-US" sz="1600" dirty="0">
                <a:latin typeface="+mn-ea"/>
              </a:rPr>
              <a:t>手動強化試験片と自動強化試験片の断面を観察し，成型品質を比較する．</a:t>
            </a:r>
            <a:endParaRPr lang="en-US" altLang="ja-JP" sz="1600" dirty="0">
              <a:solidFill>
                <a:srgbClr val="FF0000"/>
              </a:solidFill>
              <a:latin typeface="+mn-ea"/>
            </a:endParaRPr>
          </a:p>
        </p:txBody>
      </p:sp>
      <p:sp>
        <p:nvSpPr>
          <p:cNvPr id="34" name="テキスト ボックス 33">
            <a:extLst>
              <a:ext uri="{FF2B5EF4-FFF2-40B4-BE49-F238E27FC236}">
                <a16:creationId xmlns:a16="http://schemas.microsoft.com/office/drawing/2014/main" id="{F2AF5C00-979F-4CC4-8C65-60D9B364E3DD}"/>
              </a:ext>
            </a:extLst>
          </p:cNvPr>
          <p:cNvSpPr txBox="1"/>
          <p:nvPr/>
        </p:nvSpPr>
        <p:spPr>
          <a:xfrm>
            <a:off x="437901" y="5802972"/>
            <a:ext cx="7993766" cy="584775"/>
          </a:xfrm>
          <a:prstGeom prst="rect">
            <a:avLst/>
          </a:prstGeom>
          <a:noFill/>
        </p:spPr>
        <p:txBody>
          <a:bodyPr wrap="square" rtlCol="0">
            <a:spAutoFit/>
          </a:bodyPr>
          <a:lstStyle/>
          <a:p>
            <a:r>
              <a:rPr kumimoji="1" lang="ja-JP" altLang="en-US" sz="1600" dirty="0">
                <a:latin typeface="+mn-ea"/>
              </a:rPr>
              <a:t>→ </a:t>
            </a:r>
            <a:r>
              <a:rPr kumimoji="1" lang="ja-JP" altLang="en-US" sz="1600" b="1" dirty="0">
                <a:solidFill>
                  <a:srgbClr val="FF0000"/>
                </a:solidFill>
                <a:latin typeface="+mn-ea"/>
              </a:rPr>
              <a:t>自動強化試験片の方が成形品質が高いということができ，自動化によって強度が</a:t>
            </a:r>
            <a:endParaRPr kumimoji="1" lang="en-US" altLang="ja-JP" sz="1600" b="1" dirty="0">
              <a:solidFill>
                <a:srgbClr val="FF0000"/>
              </a:solidFill>
              <a:latin typeface="+mn-ea"/>
            </a:endParaRPr>
          </a:p>
          <a:p>
            <a:r>
              <a:rPr kumimoji="1" lang="ja-JP" altLang="en-US" sz="1600" b="1" dirty="0">
                <a:solidFill>
                  <a:srgbClr val="FF0000"/>
                </a:solidFill>
                <a:latin typeface="+mn-ea"/>
              </a:rPr>
              <a:t>　</a:t>
            </a:r>
            <a:r>
              <a:rPr kumimoji="1" lang="en-US" altLang="ja-JP" sz="1600" b="1" dirty="0">
                <a:solidFill>
                  <a:srgbClr val="FF0000"/>
                </a:solidFill>
                <a:latin typeface="+mn-ea"/>
              </a:rPr>
              <a:t> </a:t>
            </a:r>
            <a:r>
              <a:rPr kumimoji="1" lang="ja-JP" altLang="en-US" sz="1600" b="1" dirty="0">
                <a:solidFill>
                  <a:srgbClr val="FF0000"/>
                </a:solidFill>
                <a:latin typeface="+mn-ea"/>
              </a:rPr>
              <a:t>下がることはない．</a:t>
            </a:r>
            <a:endParaRPr kumimoji="1" lang="ja-JP" altLang="en-US" sz="1600" dirty="0">
              <a:latin typeface="+mn-ea"/>
            </a:endParaRPr>
          </a:p>
        </p:txBody>
      </p:sp>
    </p:spTree>
    <p:extLst>
      <p:ext uri="{BB962C8B-B14F-4D97-AF65-F5344CB8AC3E}">
        <p14:creationId xmlns:p14="http://schemas.microsoft.com/office/powerpoint/2010/main" val="138899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C90BB1C-533E-4AAB-B414-160A14A97165}"/>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 name="タイトル 1">
            <a:extLst>
              <a:ext uri="{FF2B5EF4-FFF2-40B4-BE49-F238E27FC236}">
                <a16:creationId xmlns:a16="http://schemas.microsoft.com/office/drawing/2014/main" id="{85D3806D-F943-41B4-A484-AC978F04932D}"/>
              </a:ext>
            </a:extLst>
          </p:cNvPr>
          <p:cNvSpPr txBox="1">
            <a:spLocks/>
          </p:cNvSpPr>
          <p:nvPr/>
        </p:nvSpPr>
        <p:spPr>
          <a:xfrm>
            <a:off x="267593" y="46403"/>
            <a:ext cx="8717381" cy="5933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未解決な課題点</a:t>
            </a:r>
            <a:endParaRPr lang="ja-JP" altLang="en-US" sz="2400" dirty="0">
              <a:solidFill>
                <a:schemeClr val="bg1"/>
              </a:solidFill>
              <a:latin typeface="+mn-ea"/>
              <a:ea typeface="+mn-ea"/>
            </a:endParaRPr>
          </a:p>
        </p:txBody>
      </p:sp>
      <p:sp>
        <p:nvSpPr>
          <p:cNvPr id="2" name="テキスト ボックス 1">
            <a:extLst>
              <a:ext uri="{FF2B5EF4-FFF2-40B4-BE49-F238E27FC236}">
                <a16:creationId xmlns:a16="http://schemas.microsoft.com/office/drawing/2014/main" id="{1ED68CA9-D8DA-4398-B625-B796951C0D83}"/>
              </a:ext>
            </a:extLst>
          </p:cNvPr>
          <p:cNvSpPr txBox="1"/>
          <p:nvPr/>
        </p:nvSpPr>
        <p:spPr>
          <a:xfrm>
            <a:off x="572494" y="1131159"/>
            <a:ext cx="7824084" cy="507831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latin typeface="+mn-ea"/>
              </a:rPr>
              <a:t>現状重ね継手を用いた自動強化試験片は実現していない．</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エポキシ樹脂の注入量が不正確なため，</a:t>
            </a:r>
            <a:r>
              <a:rPr kumimoji="1" lang="en-US" altLang="ja-JP" dirty="0">
                <a:latin typeface="+mn-ea"/>
              </a:rPr>
              <a:t>CFRP</a:t>
            </a:r>
            <a:r>
              <a:rPr kumimoji="1" lang="ja-JP" altLang="en-US" dirty="0">
                <a:latin typeface="+mn-ea"/>
              </a:rPr>
              <a:t>棒を</a:t>
            </a:r>
            <a:r>
              <a:rPr kumimoji="1" lang="en-US" altLang="ja-JP" dirty="0">
                <a:latin typeface="+mn-ea"/>
              </a:rPr>
              <a:t>2</a:t>
            </a:r>
            <a:r>
              <a:rPr kumimoji="1" lang="ja-JP" altLang="en-US" dirty="0">
                <a:latin typeface="+mn-ea"/>
              </a:rPr>
              <a:t>本以上を自動的に埋め込んだ試験片は実現していない．</a:t>
            </a:r>
            <a:endParaRPr kumimoji="1" lang="en-US" altLang="ja-JP" dirty="0">
              <a:latin typeface="+mn-ea"/>
            </a:endParaRPr>
          </a:p>
          <a:p>
            <a:pPr marL="285750" indent="-285750">
              <a:buFont typeface="Arial" panose="020B0604020202020204" pitchFamily="34" charset="0"/>
              <a:buChar char="•"/>
            </a:pPr>
            <a:endParaRPr kumimoji="1" lang="en-US" altLang="ja-JP" dirty="0">
              <a:latin typeface="+mn-ea"/>
            </a:endParaRPr>
          </a:p>
          <a:p>
            <a:pPr marL="285750" indent="-285750">
              <a:buFont typeface="Arial" panose="020B0604020202020204" pitchFamily="34" charset="0"/>
              <a:buChar char="•"/>
            </a:pPr>
            <a:r>
              <a:rPr kumimoji="1" lang="ja-JP" altLang="en-US" sz="1800" dirty="0">
                <a:latin typeface="+mn-ea"/>
              </a:rPr>
              <a:t>埋め込まれた</a:t>
            </a:r>
            <a:r>
              <a:rPr kumimoji="1" lang="en-US" altLang="ja-JP" sz="1800" dirty="0">
                <a:latin typeface="+mn-ea"/>
              </a:rPr>
              <a:t>CFRP</a:t>
            </a:r>
            <a:r>
              <a:rPr kumimoji="1" lang="ja-JP" altLang="en-US" sz="1800" dirty="0">
                <a:latin typeface="+mn-ea"/>
              </a:rPr>
              <a:t>の配置の偏りにより強度が低くなる可能性がある．</a:t>
            </a:r>
            <a:endParaRPr kumimoji="1" lang="en-US" altLang="ja-JP" sz="1800" dirty="0">
              <a:latin typeface="+mn-ea"/>
            </a:endParaRPr>
          </a:p>
          <a:p>
            <a:pPr marL="742950" lvl="1" indent="-285750">
              <a:buFont typeface="Wingdings" panose="05000000000000000000" pitchFamily="2" charset="2"/>
              <a:buChar char="Ø"/>
            </a:pPr>
            <a:r>
              <a:rPr kumimoji="1" lang="ja-JP" altLang="en-US" dirty="0">
                <a:latin typeface="+mn-ea"/>
              </a:rPr>
              <a:t>手動強化試験片と自動強化試験片の強度差は，</a:t>
            </a:r>
            <a:r>
              <a:rPr kumimoji="1" lang="en-US" altLang="ja-JP" dirty="0">
                <a:latin typeface="+mn-ea"/>
              </a:rPr>
              <a:t>CFRP</a:t>
            </a:r>
            <a:r>
              <a:rPr kumimoji="1" lang="ja-JP" altLang="en-US" dirty="0">
                <a:latin typeface="+mn-ea"/>
              </a:rPr>
              <a:t>フィラメントの配置の偏りが原因である可能性がある．</a:t>
            </a:r>
            <a:endParaRPr kumimoji="1" lang="en-US" altLang="ja-JP" dirty="0">
              <a:latin typeface="+mn-ea"/>
            </a:endParaRPr>
          </a:p>
          <a:p>
            <a:pPr marL="742950" lvl="1" indent="-285750">
              <a:buFont typeface="Wingdings" panose="05000000000000000000" pitchFamily="2" charset="2"/>
              <a:buChar char="Ø"/>
            </a:pPr>
            <a:r>
              <a:rPr kumimoji="1" lang="ja-JP" altLang="en-US" dirty="0">
                <a:latin typeface="+mn-ea"/>
              </a:rPr>
              <a:t>その場合，穴内部の最適な配置を特定する必要がある．</a:t>
            </a:r>
            <a:endParaRPr kumimoji="1" lang="en-US" altLang="ja-JP" dirty="0">
              <a:latin typeface="+mn-ea"/>
            </a:endParaRPr>
          </a:p>
          <a:p>
            <a:endParaRPr kumimoji="1" lang="en-US" altLang="ja-JP" dirty="0">
              <a:latin typeface="+mn-ea"/>
            </a:endParaRPr>
          </a:p>
          <a:p>
            <a:endParaRPr kumimoji="1" lang="en-US" altLang="ja-JP" dirty="0">
              <a:latin typeface="+mn-ea"/>
            </a:endParaRPr>
          </a:p>
          <a:p>
            <a:endParaRPr kumimoji="1" lang="en-US" altLang="ja-JP" dirty="0">
              <a:latin typeface="+mn-ea"/>
            </a:endParaRPr>
          </a:p>
          <a:p>
            <a:r>
              <a:rPr kumimoji="1" lang="ja-JP" altLang="en-US" dirty="0">
                <a:latin typeface="+mn-ea"/>
              </a:rPr>
              <a:t>その他の未解決な課題点</a:t>
            </a:r>
            <a:endParaRPr kumimoji="1" lang="en-US" altLang="ja-JP" dirty="0">
              <a:latin typeface="+mn-ea"/>
            </a:endParaRPr>
          </a:p>
          <a:p>
            <a:pPr marL="285750" indent="-285750">
              <a:buFont typeface="Arial" panose="020B0604020202020204" pitchFamily="34" charset="0"/>
              <a:buChar char="•"/>
            </a:pPr>
            <a:endParaRPr kumimoji="1" lang="en-US" altLang="ja-JP" dirty="0">
              <a:latin typeface="+mn-ea"/>
            </a:endParaRPr>
          </a:p>
          <a:p>
            <a:pPr marL="285750" indent="-285750">
              <a:buFont typeface="Arial" panose="020B0604020202020204" pitchFamily="34" charset="0"/>
              <a:buChar char="•"/>
            </a:pPr>
            <a:r>
              <a:rPr kumimoji="1" lang="en-US" altLang="ja-JP" dirty="0">
                <a:latin typeface="+mn-ea"/>
              </a:rPr>
              <a:t>CFRP</a:t>
            </a:r>
            <a:r>
              <a:rPr kumimoji="1" lang="ja-JP" altLang="en-US" dirty="0">
                <a:latin typeface="+mn-ea"/>
              </a:rPr>
              <a:t>の埋め込み方全般に未だ自由度が高く，その最適な配置は特定していない．これまでは一つの穴に対して</a:t>
            </a:r>
            <a:r>
              <a:rPr kumimoji="1" lang="en-US" altLang="ja-JP" dirty="0">
                <a:latin typeface="+mn-ea"/>
              </a:rPr>
              <a:t>CFRP</a:t>
            </a:r>
            <a:r>
              <a:rPr kumimoji="1" lang="ja-JP" altLang="en-US" dirty="0">
                <a:latin typeface="+mn-ea"/>
              </a:rPr>
              <a:t>を埋め込み評価してきたが，実際の製造を考慮すると，一つの製造に複数の穴を設け，強化することになる．</a:t>
            </a:r>
            <a:r>
              <a:rPr kumimoji="1" lang="ja-JP" altLang="en-US">
                <a:latin typeface="+mn-ea"/>
              </a:rPr>
              <a:t>したがって，製品全体の強度を向上させる最適な配置を特定する必要がある．</a:t>
            </a:r>
            <a:endParaRPr kumimoji="1" lang="en-US" altLang="ja-JP" dirty="0">
              <a:latin typeface="+mn-ea"/>
            </a:endParaRPr>
          </a:p>
        </p:txBody>
      </p:sp>
    </p:spTree>
    <p:extLst>
      <p:ext uri="{BB962C8B-B14F-4D97-AF65-F5344CB8AC3E}">
        <p14:creationId xmlns:p14="http://schemas.microsoft.com/office/powerpoint/2010/main" val="1623500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241DD1-2957-42C7-8595-BB2A16955130}"/>
              </a:ext>
            </a:extLst>
          </p:cNvPr>
          <p:cNvSpPr txBox="1"/>
          <p:nvPr/>
        </p:nvSpPr>
        <p:spPr>
          <a:xfrm>
            <a:off x="2992535" y="3198167"/>
            <a:ext cx="3959604" cy="461665"/>
          </a:xfrm>
          <a:prstGeom prst="rect">
            <a:avLst/>
          </a:prstGeom>
          <a:noFill/>
        </p:spPr>
        <p:txBody>
          <a:bodyPr wrap="square" rtlCol="0">
            <a:spAutoFit/>
          </a:bodyPr>
          <a:lstStyle/>
          <a:p>
            <a:r>
              <a:rPr lang="ja-JP" altLang="en-US" sz="2400" dirty="0"/>
              <a:t>その他・補足スライド</a:t>
            </a:r>
            <a:endParaRPr kumimoji="1" lang="ja-JP" altLang="en-US" sz="2400" dirty="0"/>
          </a:p>
        </p:txBody>
      </p:sp>
    </p:spTree>
    <p:extLst>
      <p:ext uri="{BB962C8B-B14F-4D97-AF65-F5344CB8AC3E}">
        <p14:creationId xmlns:p14="http://schemas.microsoft.com/office/powerpoint/2010/main" val="1925927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C70752-C3E7-4AEC-BA70-E003C0733B67}"/>
              </a:ext>
            </a:extLst>
          </p:cNvPr>
          <p:cNvSpPr txBox="1"/>
          <p:nvPr/>
        </p:nvSpPr>
        <p:spPr>
          <a:xfrm>
            <a:off x="4312378" y="1459349"/>
            <a:ext cx="4541911" cy="171547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ja-JP" altLang="en-US" dirty="0">
                <a:solidFill>
                  <a:sysClr val="windowText" lastClr="000000"/>
                </a:solidFill>
                <a:latin typeface="+mn-ea"/>
              </a:rPr>
              <a:t>巨大な３</a:t>
            </a:r>
            <a:r>
              <a:rPr lang="en-US" altLang="ja-JP" dirty="0">
                <a:solidFill>
                  <a:sysClr val="windowText" lastClr="000000"/>
                </a:solidFill>
                <a:latin typeface="+mn-ea"/>
              </a:rPr>
              <a:t>D</a:t>
            </a:r>
            <a:r>
              <a:rPr lang="ja-JP" altLang="en-US" dirty="0">
                <a:solidFill>
                  <a:sysClr val="windowText" lastClr="000000"/>
                </a:solidFill>
                <a:latin typeface="+mn-ea"/>
              </a:rPr>
              <a:t>プリンターで家や橋を建設</a:t>
            </a:r>
            <a:endParaRPr lang="en-US" altLang="ja-JP" dirty="0">
              <a:solidFill>
                <a:sysClr val="windowText" lastClr="000000"/>
              </a:solidFill>
              <a:latin typeface="+mn-ea"/>
            </a:endParaRPr>
          </a:p>
          <a:p>
            <a:pPr marL="285750" indent="-285750">
              <a:lnSpc>
                <a:spcPct val="150000"/>
              </a:lnSpc>
              <a:buFont typeface="Wingdings" panose="05000000000000000000" pitchFamily="2" charset="2"/>
              <a:buChar char="Ø"/>
            </a:pPr>
            <a:r>
              <a:rPr lang="ja-JP" altLang="en-US" dirty="0">
                <a:solidFill>
                  <a:sysClr val="windowText" lastClr="000000"/>
                </a:solidFill>
                <a:latin typeface="+mn-ea"/>
              </a:rPr>
              <a:t>型枠を使わずに製造できる特殊な</a:t>
            </a:r>
            <a:endParaRPr lang="en-US" altLang="ja-JP" dirty="0">
              <a:solidFill>
                <a:sysClr val="windowText" lastClr="000000"/>
              </a:solidFill>
              <a:latin typeface="+mn-ea"/>
            </a:endParaRPr>
          </a:p>
          <a:p>
            <a:pPr>
              <a:lnSpc>
                <a:spcPct val="150000"/>
              </a:lnSpc>
            </a:pPr>
            <a:r>
              <a:rPr lang="en-US" altLang="ja-JP" dirty="0">
                <a:solidFill>
                  <a:sysClr val="windowText" lastClr="000000"/>
                </a:solidFill>
                <a:latin typeface="+mn-ea"/>
              </a:rPr>
              <a:t>    </a:t>
            </a:r>
            <a:r>
              <a:rPr lang="ja-JP" altLang="en-US" dirty="0">
                <a:solidFill>
                  <a:sysClr val="windowText" lastClr="000000"/>
                </a:solidFill>
                <a:latin typeface="+mn-ea"/>
              </a:rPr>
              <a:t>モルタル</a:t>
            </a:r>
            <a:r>
              <a:rPr lang="en-US" altLang="ja-JP" dirty="0">
                <a:solidFill>
                  <a:sysClr val="windowText" lastClr="000000"/>
                </a:solidFill>
                <a:latin typeface="+mn-ea"/>
              </a:rPr>
              <a:t>(</a:t>
            </a:r>
            <a:r>
              <a:rPr lang="ja-JP" altLang="en-US" dirty="0">
                <a:solidFill>
                  <a:sysClr val="windowText" lastClr="000000"/>
                </a:solidFill>
                <a:latin typeface="+mn-ea"/>
              </a:rPr>
              <a:t>コンクリート</a:t>
            </a:r>
            <a:r>
              <a:rPr lang="en-US" altLang="ja-JP" dirty="0">
                <a:solidFill>
                  <a:sysClr val="windowText" lastClr="000000"/>
                </a:solidFill>
                <a:latin typeface="+mn-ea"/>
              </a:rPr>
              <a:t>)</a:t>
            </a:r>
            <a:r>
              <a:rPr lang="ja-JP" altLang="en-US" dirty="0">
                <a:solidFill>
                  <a:sysClr val="windowText" lastClr="000000"/>
                </a:solidFill>
                <a:latin typeface="+mn-ea"/>
              </a:rPr>
              <a:t>を使用</a:t>
            </a:r>
            <a:endParaRPr lang="en-US" altLang="ja-JP" dirty="0">
              <a:solidFill>
                <a:sysClr val="windowText" lastClr="000000"/>
              </a:solidFill>
              <a:latin typeface="+mn-ea"/>
            </a:endParaRPr>
          </a:p>
          <a:p>
            <a:pPr marL="285750" indent="-285750">
              <a:lnSpc>
                <a:spcPct val="150000"/>
              </a:lnSpc>
              <a:buFont typeface="Wingdings" panose="05000000000000000000" pitchFamily="2" charset="2"/>
              <a:buChar char="Ø"/>
            </a:pPr>
            <a:r>
              <a:rPr lang="ja-JP" altLang="en-US" dirty="0">
                <a:solidFill>
                  <a:sysClr val="windowText" lastClr="000000"/>
                </a:solidFill>
                <a:latin typeface="+mn-ea"/>
              </a:rPr>
              <a:t>海外では既に実用化されている</a:t>
            </a:r>
            <a:endParaRPr lang="en-US" altLang="ja-JP" dirty="0">
              <a:solidFill>
                <a:sysClr val="windowText" lastClr="000000"/>
              </a:solidFill>
              <a:latin typeface="+mn-ea"/>
            </a:endParaRPr>
          </a:p>
        </p:txBody>
      </p:sp>
      <p:sp>
        <p:nvSpPr>
          <p:cNvPr id="6" name="四角形: 角を丸くする 5">
            <a:extLst>
              <a:ext uri="{FF2B5EF4-FFF2-40B4-BE49-F238E27FC236}">
                <a16:creationId xmlns:a16="http://schemas.microsoft.com/office/drawing/2014/main" id="{562843CC-46F8-403D-8E94-AEEA3DA318F2}"/>
              </a:ext>
            </a:extLst>
          </p:cNvPr>
          <p:cNvSpPr/>
          <p:nvPr/>
        </p:nvSpPr>
        <p:spPr>
          <a:xfrm>
            <a:off x="4254653" y="1015948"/>
            <a:ext cx="4599636" cy="403493"/>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600" dirty="0">
              <a:latin typeface="+mn-ea"/>
            </a:endParaRPr>
          </a:p>
        </p:txBody>
      </p:sp>
      <p:pic>
        <p:nvPicPr>
          <p:cNvPr id="11" name="コンテンツ プレースホルダー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9458" y="3878607"/>
            <a:ext cx="3653528" cy="1992183"/>
          </a:xfr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58" y="1015948"/>
            <a:ext cx="3653528" cy="2059034"/>
          </a:xfrm>
          <a:prstGeom prst="rect">
            <a:avLst/>
          </a:prstGeom>
        </p:spPr>
      </p:pic>
      <p:sp>
        <p:nvSpPr>
          <p:cNvPr id="13" name="テキスト ボックス 12"/>
          <p:cNvSpPr txBox="1"/>
          <p:nvPr/>
        </p:nvSpPr>
        <p:spPr>
          <a:xfrm>
            <a:off x="784458" y="3026666"/>
            <a:ext cx="3409974" cy="230832"/>
          </a:xfrm>
          <a:prstGeom prst="rect">
            <a:avLst/>
          </a:prstGeom>
          <a:noFill/>
        </p:spPr>
        <p:txBody>
          <a:bodyPr wrap="square" rtlCol="0">
            <a:spAutoFit/>
          </a:bodyPr>
          <a:lstStyle/>
          <a:p>
            <a:r>
              <a:rPr lang="en-US" altLang="ja-JP" sz="900" dirty="0">
                <a:latin typeface="+mn-ea"/>
              </a:rPr>
              <a:t>https://wired.jp/wp-content/uploads/2018/03/newstory.jpg</a:t>
            </a:r>
            <a:endParaRPr kumimoji="1" lang="ja-JP" altLang="en-US" sz="900" dirty="0">
              <a:latin typeface="+mn-ea"/>
            </a:endParaRPr>
          </a:p>
        </p:txBody>
      </p:sp>
      <p:sp>
        <p:nvSpPr>
          <p:cNvPr id="14" name="テキスト ボックス 13"/>
          <p:cNvSpPr txBox="1"/>
          <p:nvPr/>
        </p:nvSpPr>
        <p:spPr>
          <a:xfrm>
            <a:off x="793234" y="5818858"/>
            <a:ext cx="3409973" cy="338554"/>
          </a:xfrm>
          <a:prstGeom prst="rect">
            <a:avLst/>
          </a:prstGeom>
          <a:noFill/>
        </p:spPr>
        <p:txBody>
          <a:bodyPr wrap="square" rtlCol="0">
            <a:spAutoFit/>
          </a:bodyPr>
          <a:lstStyle/>
          <a:p>
            <a:r>
              <a:rPr lang="en-US" altLang="ja-JP" sz="800" dirty="0">
                <a:latin typeface="+mn-ea"/>
              </a:rPr>
              <a:t>https://news.livedoor.com/article/image_detail/10125735/?img_id=8416519</a:t>
            </a:r>
            <a:endParaRPr kumimoji="1" lang="en-US" altLang="ja-JP" sz="800" dirty="0">
              <a:latin typeface="+mn-ea"/>
            </a:endParaRPr>
          </a:p>
        </p:txBody>
      </p:sp>
      <p:sp>
        <p:nvSpPr>
          <p:cNvPr id="7" name="テキスト ボックス 6">
            <a:extLst>
              <a:ext uri="{FF2B5EF4-FFF2-40B4-BE49-F238E27FC236}">
                <a16:creationId xmlns:a16="http://schemas.microsoft.com/office/drawing/2014/main" id="{A312B45F-5366-4CFE-80FD-C487314119B7}"/>
              </a:ext>
            </a:extLst>
          </p:cNvPr>
          <p:cNvSpPr txBox="1"/>
          <p:nvPr/>
        </p:nvSpPr>
        <p:spPr>
          <a:xfrm>
            <a:off x="1025794" y="3195260"/>
            <a:ext cx="2433680" cy="369332"/>
          </a:xfrm>
          <a:prstGeom prst="rect">
            <a:avLst/>
          </a:prstGeom>
          <a:noFill/>
        </p:spPr>
        <p:txBody>
          <a:bodyPr wrap="none" rtlCol="0">
            <a:spAutoFit/>
          </a:bodyPr>
          <a:lstStyle/>
          <a:p>
            <a:r>
              <a:rPr lang="ja-JP" altLang="en-US" dirty="0">
                <a:latin typeface="+mn-ea"/>
              </a:rPr>
              <a:t>建設用３</a:t>
            </a:r>
            <a:r>
              <a:rPr lang="en-US" altLang="ja-JP" dirty="0">
                <a:latin typeface="+mn-ea"/>
              </a:rPr>
              <a:t>D</a:t>
            </a:r>
            <a:r>
              <a:rPr lang="ja-JP" altLang="en-US" dirty="0">
                <a:latin typeface="+mn-ea"/>
              </a:rPr>
              <a:t>プリンター</a:t>
            </a:r>
            <a:endParaRPr kumimoji="1" lang="ja-JP" altLang="en-US" dirty="0">
              <a:latin typeface="+mn-ea"/>
            </a:endParaRPr>
          </a:p>
        </p:txBody>
      </p:sp>
      <p:sp>
        <p:nvSpPr>
          <p:cNvPr id="15" name="テキスト ボックス 14">
            <a:extLst>
              <a:ext uri="{FF2B5EF4-FFF2-40B4-BE49-F238E27FC236}">
                <a16:creationId xmlns:a16="http://schemas.microsoft.com/office/drawing/2014/main" id="{F8DF8556-E910-464F-A582-119EF3285FF0}"/>
              </a:ext>
            </a:extLst>
          </p:cNvPr>
          <p:cNvSpPr txBox="1"/>
          <p:nvPr/>
        </p:nvSpPr>
        <p:spPr>
          <a:xfrm>
            <a:off x="1197967" y="6059819"/>
            <a:ext cx="2031325" cy="369332"/>
          </a:xfrm>
          <a:prstGeom prst="rect">
            <a:avLst/>
          </a:prstGeom>
          <a:noFill/>
        </p:spPr>
        <p:txBody>
          <a:bodyPr wrap="none" rtlCol="0">
            <a:spAutoFit/>
          </a:bodyPr>
          <a:lstStyle/>
          <a:p>
            <a:r>
              <a:rPr lang="ja-JP" altLang="en-US" dirty="0">
                <a:latin typeface="+mn-ea"/>
              </a:rPr>
              <a:t>モルタル積層造形</a:t>
            </a:r>
            <a:endParaRPr kumimoji="1" lang="ja-JP" altLang="en-US" dirty="0">
              <a:latin typeface="+mn-ea"/>
            </a:endParaRPr>
          </a:p>
        </p:txBody>
      </p:sp>
      <p:sp>
        <p:nvSpPr>
          <p:cNvPr id="17" name="四角形: 角を丸くする 16">
            <a:extLst>
              <a:ext uri="{FF2B5EF4-FFF2-40B4-BE49-F238E27FC236}">
                <a16:creationId xmlns:a16="http://schemas.microsoft.com/office/drawing/2014/main" id="{2443ED34-B05A-48AC-9BD9-CFEA974F0C00}"/>
              </a:ext>
            </a:extLst>
          </p:cNvPr>
          <p:cNvSpPr/>
          <p:nvPr/>
        </p:nvSpPr>
        <p:spPr>
          <a:xfrm>
            <a:off x="4254653" y="3879202"/>
            <a:ext cx="4599636" cy="403493"/>
          </a:xfrm>
          <a:prstGeom prst="roundRect">
            <a:avLst>
              <a:gd name="adj" fmla="val 638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latin typeface="+mn-ea"/>
            </a:endParaRPr>
          </a:p>
        </p:txBody>
      </p:sp>
      <p:sp>
        <p:nvSpPr>
          <p:cNvPr id="8" name="正方形/長方形 7">
            <a:extLst>
              <a:ext uri="{FF2B5EF4-FFF2-40B4-BE49-F238E27FC236}">
                <a16:creationId xmlns:a16="http://schemas.microsoft.com/office/drawing/2014/main" id="{434FF071-11BE-454C-B420-7B47F5C03566}"/>
              </a:ext>
            </a:extLst>
          </p:cNvPr>
          <p:cNvSpPr/>
          <p:nvPr/>
        </p:nvSpPr>
        <p:spPr>
          <a:xfrm>
            <a:off x="4375993" y="1055856"/>
            <a:ext cx="2313454" cy="369332"/>
          </a:xfrm>
          <a:prstGeom prst="rect">
            <a:avLst/>
          </a:prstGeom>
        </p:spPr>
        <p:txBody>
          <a:bodyPr wrap="none">
            <a:spAutoFit/>
          </a:bodyPr>
          <a:lstStyle/>
          <a:p>
            <a:r>
              <a:rPr kumimoji="1" lang="ja-JP" altLang="en-US" dirty="0">
                <a:solidFill>
                  <a:schemeClr val="bg1"/>
                </a:solidFill>
                <a:latin typeface="+mn-ea"/>
              </a:rPr>
              <a:t>建設用</a:t>
            </a:r>
            <a:r>
              <a:rPr kumimoji="1" lang="en-US" altLang="ja-JP" dirty="0">
                <a:solidFill>
                  <a:schemeClr val="bg1"/>
                </a:solidFill>
                <a:latin typeface="+mn-ea"/>
                <a:cs typeface="Times New Roman" panose="02020603050405020304" pitchFamily="18" charset="0"/>
              </a:rPr>
              <a:t>3D</a:t>
            </a:r>
            <a:r>
              <a:rPr kumimoji="1" lang="ja-JP" altLang="en-US" dirty="0">
                <a:solidFill>
                  <a:schemeClr val="bg1"/>
                </a:solidFill>
                <a:latin typeface="+mn-ea"/>
              </a:rPr>
              <a:t>プリンター</a:t>
            </a:r>
          </a:p>
        </p:txBody>
      </p:sp>
      <p:sp>
        <p:nvSpPr>
          <p:cNvPr id="18" name="正方形/長方形 17">
            <a:extLst>
              <a:ext uri="{FF2B5EF4-FFF2-40B4-BE49-F238E27FC236}">
                <a16:creationId xmlns:a16="http://schemas.microsoft.com/office/drawing/2014/main" id="{CDCE84D4-CC16-409E-8962-02577A0B665F}"/>
              </a:ext>
            </a:extLst>
          </p:cNvPr>
          <p:cNvSpPr/>
          <p:nvPr/>
        </p:nvSpPr>
        <p:spPr>
          <a:xfrm>
            <a:off x="4360911" y="3911746"/>
            <a:ext cx="3467616" cy="369332"/>
          </a:xfrm>
          <a:prstGeom prst="rect">
            <a:avLst/>
          </a:prstGeom>
        </p:spPr>
        <p:txBody>
          <a:bodyPr wrap="none">
            <a:spAutoFit/>
          </a:bodyPr>
          <a:lstStyle/>
          <a:p>
            <a:r>
              <a:rPr kumimoji="1" lang="ja-JP" altLang="en-US" dirty="0">
                <a:solidFill>
                  <a:schemeClr val="bg1"/>
                </a:solidFill>
                <a:latin typeface="+mn-ea"/>
              </a:rPr>
              <a:t>建設用</a:t>
            </a:r>
            <a:r>
              <a:rPr kumimoji="1" lang="en-US" altLang="ja-JP" dirty="0">
                <a:solidFill>
                  <a:schemeClr val="bg1"/>
                </a:solidFill>
                <a:latin typeface="+mn-ea"/>
                <a:cs typeface="Times New Roman" panose="02020603050405020304" pitchFamily="18" charset="0"/>
              </a:rPr>
              <a:t>3D</a:t>
            </a:r>
            <a:r>
              <a:rPr kumimoji="1" lang="ja-JP" altLang="en-US" dirty="0">
                <a:solidFill>
                  <a:schemeClr val="bg1"/>
                </a:solidFill>
                <a:latin typeface="+mn-ea"/>
              </a:rPr>
              <a:t>プリンターのメリット</a:t>
            </a:r>
          </a:p>
        </p:txBody>
      </p:sp>
      <p:sp>
        <p:nvSpPr>
          <p:cNvPr id="9" name="正方形/長方形 8">
            <a:extLst>
              <a:ext uri="{FF2B5EF4-FFF2-40B4-BE49-F238E27FC236}">
                <a16:creationId xmlns:a16="http://schemas.microsoft.com/office/drawing/2014/main" id="{B5CF8531-980A-4C10-ABFD-BD252458AD9B}"/>
              </a:ext>
            </a:extLst>
          </p:cNvPr>
          <p:cNvSpPr/>
          <p:nvPr/>
        </p:nvSpPr>
        <p:spPr>
          <a:xfrm>
            <a:off x="4312378" y="4306548"/>
            <a:ext cx="4572000" cy="1715470"/>
          </a:xfrm>
          <a:prstGeom prst="rect">
            <a:avLst/>
          </a:prstGeom>
        </p:spPr>
        <p:txBody>
          <a:bodyPr>
            <a:spAutoFit/>
          </a:bodyPr>
          <a:lstStyle/>
          <a:p>
            <a:pPr marL="342900" indent="-342900">
              <a:lnSpc>
                <a:spcPct val="150000"/>
              </a:lnSpc>
              <a:buFont typeface="Wingdings" panose="05000000000000000000" pitchFamily="2" charset="2"/>
              <a:buChar char="Ø"/>
            </a:pPr>
            <a:r>
              <a:rPr lang="ja-JP" altLang="en-US" dirty="0">
                <a:latin typeface="+mn-ea"/>
              </a:rPr>
              <a:t>作業に関わる人員の削減</a:t>
            </a:r>
            <a:endParaRPr lang="en-US" altLang="ja-JP" dirty="0">
              <a:latin typeface="+mn-ea"/>
            </a:endParaRPr>
          </a:p>
          <a:p>
            <a:pPr marL="342900" indent="-342900">
              <a:lnSpc>
                <a:spcPct val="150000"/>
              </a:lnSpc>
              <a:buFont typeface="Wingdings" panose="05000000000000000000" pitchFamily="2" charset="2"/>
              <a:buChar char="Ø"/>
            </a:pPr>
            <a:r>
              <a:rPr lang="ja-JP" altLang="en-US" dirty="0">
                <a:latin typeface="+mn-ea"/>
              </a:rPr>
              <a:t>複雑な形状でも作成可能</a:t>
            </a:r>
            <a:endParaRPr lang="en-US" altLang="ja-JP" dirty="0">
              <a:latin typeface="+mn-ea"/>
            </a:endParaRPr>
          </a:p>
          <a:p>
            <a:pPr marL="342900" indent="-342900">
              <a:lnSpc>
                <a:spcPct val="150000"/>
              </a:lnSpc>
              <a:buFont typeface="Wingdings" panose="05000000000000000000" pitchFamily="2" charset="2"/>
              <a:buChar char="Ø"/>
            </a:pPr>
            <a:r>
              <a:rPr lang="ja-JP" altLang="en-US" dirty="0">
                <a:latin typeface="+mn-ea"/>
              </a:rPr>
              <a:t>廃棄物が少ない</a:t>
            </a:r>
            <a:endParaRPr lang="en-US" altLang="ja-JP" dirty="0">
              <a:latin typeface="+mn-ea"/>
            </a:endParaRPr>
          </a:p>
          <a:p>
            <a:pPr marL="342900" indent="-342900">
              <a:lnSpc>
                <a:spcPct val="150000"/>
              </a:lnSpc>
              <a:buFont typeface="Wingdings" panose="05000000000000000000" pitchFamily="2" charset="2"/>
              <a:buChar char="Ø"/>
            </a:pPr>
            <a:r>
              <a:rPr lang="ja-JP" altLang="en-US" dirty="0">
                <a:latin typeface="+mn-ea"/>
              </a:rPr>
              <a:t>低価格・短時間</a:t>
            </a:r>
            <a:endParaRPr lang="en-US" altLang="ja-JP" dirty="0">
              <a:latin typeface="+mn-ea"/>
            </a:endParaRPr>
          </a:p>
        </p:txBody>
      </p:sp>
      <p:sp>
        <p:nvSpPr>
          <p:cNvPr id="19" name="正方形/長方形 18">
            <a:extLst>
              <a:ext uri="{FF2B5EF4-FFF2-40B4-BE49-F238E27FC236}">
                <a16:creationId xmlns:a16="http://schemas.microsoft.com/office/drawing/2014/main" id="{7F53F61C-A71E-44AE-9F43-11BDA016CCBD}"/>
              </a:ext>
            </a:extLst>
          </p:cNvPr>
          <p:cNvSpPr/>
          <p:nvPr/>
        </p:nvSpPr>
        <p:spPr>
          <a:xfrm>
            <a:off x="426065" y="5836964"/>
            <a:ext cx="492443" cy="215444"/>
          </a:xfrm>
          <a:prstGeom prst="rect">
            <a:avLst/>
          </a:prstGeom>
        </p:spPr>
        <p:txBody>
          <a:bodyPr wrap="none">
            <a:spAutoFit/>
          </a:bodyPr>
          <a:lstStyle/>
          <a:p>
            <a:r>
              <a:rPr lang="ja-JP" altLang="en-US" sz="800" dirty="0">
                <a:latin typeface="+mn-ea"/>
              </a:rPr>
              <a:t>出典｜</a:t>
            </a:r>
          </a:p>
        </p:txBody>
      </p:sp>
      <p:sp>
        <p:nvSpPr>
          <p:cNvPr id="22" name="正方形/長方形 21">
            <a:extLst>
              <a:ext uri="{FF2B5EF4-FFF2-40B4-BE49-F238E27FC236}">
                <a16:creationId xmlns:a16="http://schemas.microsoft.com/office/drawing/2014/main" id="{69494522-9BD5-4F00-A6EF-6009FC98DEFA}"/>
              </a:ext>
            </a:extLst>
          </p:cNvPr>
          <p:cNvSpPr/>
          <p:nvPr/>
        </p:nvSpPr>
        <p:spPr>
          <a:xfrm>
            <a:off x="426065" y="3045541"/>
            <a:ext cx="492443" cy="215444"/>
          </a:xfrm>
          <a:prstGeom prst="rect">
            <a:avLst/>
          </a:prstGeom>
        </p:spPr>
        <p:txBody>
          <a:bodyPr wrap="none">
            <a:spAutoFit/>
          </a:bodyPr>
          <a:lstStyle/>
          <a:p>
            <a:r>
              <a:rPr lang="ja-JP" altLang="en-US" sz="800" dirty="0">
                <a:latin typeface="+mn-ea"/>
              </a:rPr>
              <a:t>出典｜</a:t>
            </a:r>
          </a:p>
        </p:txBody>
      </p:sp>
      <p:sp>
        <p:nvSpPr>
          <p:cNvPr id="3" name="スライド番号プレースホルダー 2">
            <a:extLst>
              <a:ext uri="{FF2B5EF4-FFF2-40B4-BE49-F238E27FC236}">
                <a16:creationId xmlns:a16="http://schemas.microsoft.com/office/drawing/2014/main" id="{D24816D0-1854-4C91-8E0C-36388A4126FA}"/>
              </a:ext>
            </a:extLst>
          </p:cNvPr>
          <p:cNvSpPr>
            <a:spLocks noGrp="1"/>
          </p:cNvSpPr>
          <p:nvPr>
            <p:ph type="sldNum" sz="quarter" idx="12"/>
          </p:nvPr>
        </p:nvSpPr>
        <p:spPr/>
        <p:txBody>
          <a:bodyPr/>
          <a:lstStyle/>
          <a:p>
            <a:fld id="{C793BD58-FB75-4B51-A7CD-41E347994799}" type="slidenum">
              <a:rPr kumimoji="1" lang="ja-JP" altLang="en-US" sz="1100" smtClean="0">
                <a:latin typeface="+mn-ea"/>
              </a:rPr>
              <a:t>36</a:t>
            </a:fld>
            <a:endParaRPr kumimoji="1" lang="ja-JP" altLang="en-US" sz="1100" dirty="0">
              <a:latin typeface="+mn-ea"/>
            </a:endParaRPr>
          </a:p>
        </p:txBody>
      </p:sp>
      <p:sp>
        <p:nvSpPr>
          <p:cNvPr id="21" name="正方形/長方形 20">
            <a:extLst>
              <a:ext uri="{FF2B5EF4-FFF2-40B4-BE49-F238E27FC236}">
                <a16:creationId xmlns:a16="http://schemas.microsoft.com/office/drawing/2014/main" id="{FA0A9478-3712-435F-9E63-0C70C7A5866F}"/>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3" name="テキスト ボックス 22">
            <a:extLst>
              <a:ext uri="{FF2B5EF4-FFF2-40B4-BE49-F238E27FC236}">
                <a16:creationId xmlns:a16="http://schemas.microsoft.com/office/drawing/2014/main" id="{632C6E4B-E5DB-420F-B977-AAEAD0B80D69}"/>
              </a:ext>
            </a:extLst>
          </p:cNvPr>
          <p:cNvSpPr txBox="1"/>
          <p:nvPr/>
        </p:nvSpPr>
        <p:spPr>
          <a:xfrm flipH="1">
            <a:off x="119749" y="111477"/>
            <a:ext cx="4902268" cy="461665"/>
          </a:xfrm>
          <a:prstGeom prst="rect">
            <a:avLst/>
          </a:prstGeom>
          <a:noFill/>
        </p:spPr>
        <p:txBody>
          <a:bodyPr wrap="square" rtlCol="0">
            <a:spAutoFit/>
          </a:bodyPr>
          <a:lstStyle/>
          <a:p>
            <a:r>
              <a:rPr kumimoji="1" lang="ja-JP" altLang="en-US" sz="2400" b="1" dirty="0">
                <a:solidFill>
                  <a:schemeClr val="bg1"/>
                </a:solidFill>
                <a:latin typeface="+mn-ea"/>
              </a:rPr>
              <a:t>建設用</a:t>
            </a:r>
            <a:r>
              <a:rPr kumimoji="1" lang="en-US" altLang="ja-JP" sz="2400" b="1" dirty="0">
                <a:solidFill>
                  <a:schemeClr val="bg1"/>
                </a:solidFill>
                <a:latin typeface="+mn-ea"/>
              </a:rPr>
              <a:t>3D</a:t>
            </a:r>
            <a:r>
              <a:rPr kumimoji="1" lang="ja-JP" altLang="en-US" sz="2400" b="1" dirty="0">
                <a:solidFill>
                  <a:schemeClr val="bg1"/>
                </a:solidFill>
                <a:latin typeface="+mn-ea"/>
              </a:rPr>
              <a:t>プリンター</a:t>
            </a:r>
            <a:endParaRPr kumimoji="1" lang="en-US" altLang="ja-JP" sz="2400" dirty="0">
              <a:solidFill>
                <a:schemeClr val="bg1"/>
              </a:solidFill>
              <a:latin typeface="+mn-ea"/>
            </a:endParaRPr>
          </a:p>
        </p:txBody>
      </p:sp>
    </p:spTree>
    <p:extLst>
      <p:ext uri="{BB962C8B-B14F-4D97-AF65-F5344CB8AC3E}">
        <p14:creationId xmlns:p14="http://schemas.microsoft.com/office/powerpoint/2010/main" val="1253973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527DE29B-99BA-48E9-BF74-A1351C47B54C}"/>
              </a:ext>
            </a:extLst>
          </p:cNvPr>
          <p:cNvSpPr/>
          <p:nvPr/>
        </p:nvSpPr>
        <p:spPr>
          <a:xfrm>
            <a:off x="276763" y="3983002"/>
            <a:ext cx="5789277" cy="526345"/>
          </a:xfrm>
          <a:prstGeom prst="roundRect">
            <a:avLst>
              <a:gd name="adj" fmla="val 79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5" name="四角形: 角を丸くする 24">
            <a:extLst>
              <a:ext uri="{FF2B5EF4-FFF2-40B4-BE49-F238E27FC236}">
                <a16:creationId xmlns:a16="http://schemas.microsoft.com/office/drawing/2014/main" id="{73F78751-3950-4D9E-B9BC-DAF1018C5277}"/>
              </a:ext>
            </a:extLst>
          </p:cNvPr>
          <p:cNvSpPr/>
          <p:nvPr/>
        </p:nvSpPr>
        <p:spPr>
          <a:xfrm>
            <a:off x="252426" y="5423706"/>
            <a:ext cx="5789277" cy="526345"/>
          </a:xfrm>
          <a:prstGeom prst="roundRect">
            <a:avLst>
              <a:gd name="adj" fmla="val 797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2" name="四角形: 角を丸くする 21">
            <a:extLst>
              <a:ext uri="{FF2B5EF4-FFF2-40B4-BE49-F238E27FC236}">
                <a16:creationId xmlns:a16="http://schemas.microsoft.com/office/drawing/2014/main" id="{6723682A-DF3F-44BC-A40C-ED09C0AF8E06}"/>
              </a:ext>
            </a:extLst>
          </p:cNvPr>
          <p:cNvSpPr/>
          <p:nvPr/>
        </p:nvSpPr>
        <p:spPr>
          <a:xfrm>
            <a:off x="276764" y="3085558"/>
            <a:ext cx="5789277" cy="526345"/>
          </a:xfrm>
          <a:prstGeom prst="roundRect">
            <a:avLst>
              <a:gd name="adj" fmla="val 79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1" name="四角形: 角を丸くする 20">
            <a:extLst>
              <a:ext uri="{FF2B5EF4-FFF2-40B4-BE49-F238E27FC236}">
                <a16:creationId xmlns:a16="http://schemas.microsoft.com/office/drawing/2014/main" id="{3D5A923B-7AA5-4D9B-B400-85312D1830E7}"/>
              </a:ext>
            </a:extLst>
          </p:cNvPr>
          <p:cNvSpPr/>
          <p:nvPr/>
        </p:nvSpPr>
        <p:spPr>
          <a:xfrm>
            <a:off x="276764" y="2177522"/>
            <a:ext cx="5789277" cy="526345"/>
          </a:xfrm>
          <a:prstGeom prst="roundRect">
            <a:avLst>
              <a:gd name="adj" fmla="val 79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0" name="四角形: 角を丸くする 19">
            <a:extLst>
              <a:ext uri="{FF2B5EF4-FFF2-40B4-BE49-F238E27FC236}">
                <a16:creationId xmlns:a16="http://schemas.microsoft.com/office/drawing/2014/main" id="{DE804678-E8DD-4E84-B00D-7DBF9FF209AB}"/>
              </a:ext>
            </a:extLst>
          </p:cNvPr>
          <p:cNvSpPr/>
          <p:nvPr/>
        </p:nvSpPr>
        <p:spPr>
          <a:xfrm>
            <a:off x="249129" y="1276077"/>
            <a:ext cx="5789277" cy="526345"/>
          </a:xfrm>
          <a:prstGeom prst="roundRect">
            <a:avLst>
              <a:gd name="adj" fmla="val 79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6" name="右矢印 5"/>
          <p:cNvSpPr/>
          <p:nvPr/>
        </p:nvSpPr>
        <p:spPr>
          <a:xfrm rot="5400000">
            <a:off x="2906066" y="1884764"/>
            <a:ext cx="321327" cy="20553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1" name="テキスト ボックス 10"/>
          <p:cNvSpPr txBox="1"/>
          <p:nvPr/>
        </p:nvSpPr>
        <p:spPr>
          <a:xfrm>
            <a:off x="943475" y="2266773"/>
            <a:ext cx="4562529" cy="400110"/>
          </a:xfrm>
          <a:prstGeom prst="rect">
            <a:avLst/>
          </a:prstGeom>
          <a:noFill/>
        </p:spPr>
        <p:txBody>
          <a:bodyPr wrap="square" rtlCol="0">
            <a:spAutoFit/>
          </a:bodyPr>
          <a:lstStyle/>
          <a:p>
            <a:r>
              <a:rPr kumimoji="1" lang="ja-JP" altLang="en-US" sz="2000" dirty="0">
                <a:solidFill>
                  <a:schemeClr val="bg1"/>
                </a:solidFill>
                <a:latin typeface="游ゴシック" panose="020B0400000000000000" pitchFamily="50" charset="-128"/>
                <a:ea typeface="游ゴシック" panose="020B0400000000000000" pitchFamily="50" charset="-128"/>
              </a:rPr>
              <a:t>コンクリートの引張強度の向上が必要</a:t>
            </a:r>
          </a:p>
        </p:txBody>
      </p:sp>
      <p:sp>
        <p:nvSpPr>
          <p:cNvPr id="13" name="正方形/長方形 12"/>
          <p:cNvSpPr/>
          <p:nvPr/>
        </p:nvSpPr>
        <p:spPr>
          <a:xfrm>
            <a:off x="661573" y="2939354"/>
            <a:ext cx="5126334" cy="850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solidFill>
                <a:latin typeface="游ゴシック" panose="020B0400000000000000" pitchFamily="50" charset="-128"/>
                <a:ea typeface="游ゴシック" panose="020B0400000000000000" pitchFamily="50" charset="-128"/>
              </a:rPr>
              <a:t>鉄筋</a:t>
            </a:r>
            <a:r>
              <a:rPr kumimoji="1" lang="en-US" altLang="ja-JP" sz="2000" dirty="0">
                <a:solidFill>
                  <a:schemeClr val="bg1"/>
                </a:solidFill>
                <a:latin typeface="游ゴシック" panose="020B0400000000000000" pitchFamily="50" charset="-128"/>
                <a:ea typeface="游ゴシック" panose="020B0400000000000000" pitchFamily="50" charset="-128"/>
              </a:rPr>
              <a:t>(CFRP)</a:t>
            </a:r>
            <a:r>
              <a:rPr kumimoji="1" lang="ja-JP" altLang="en-US" sz="2000" dirty="0">
                <a:solidFill>
                  <a:schemeClr val="bg1"/>
                </a:solidFill>
                <a:latin typeface="游ゴシック" panose="020B0400000000000000" pitchFamily="50" charset="-128"/>
                <a:ea typeface="游ゴシック" panose="020B0400000000000000" pitchFamily="50" charset="-128"/>
              </a:rPr>
              <a:t>を埋める必要がある</a:t>
            </a:r>
            <a:r>
              <a:rPr kumimoji="1" lang="en-US" altLang="ja-JP" sz="2000" dirty="0">
                <a:solidFill>
                  <a:schemeClr val="bg1"/>
                </a:solidFill>
                <a:latin typeface="游ゴシック" panose="020B0400000000000000" pitchFamily="50" charset="-128"/>
                <a:ea typeface="游ゴシック" panose="020B0400000000000000" pitchFamily="50" charset="-128"/>
              </a:rPr>
              <a:t>(RC</a:t>
            </a:r>
            <a:r>
              <a:rPr kumimoji="1" lang="ja-JP" altLang="en-US" sz="2000" dirty="0">
                <a:solidFill>
                  <a:schemeClr val="bg1"/>
                </a:solidFill>
                <a:latin typeface="游ゴシック" panose="020B0400000000000000" pitchFamily="50" charset="-128"/>
                <a:ea typeface="游ゴシック" panose="020B0400000000000000" pitchFamily="50" charset="-128"/>
              </a:rPr>
              <a:t>構造</a:t>
            </a:r>
            <a:r>
              <a:rPr kumimoji="1" lang="en-US" altLang="ja-JP" sz="2000" dirty="0">
                <a:solidFill>
                  <a:schemeClr val="bg1"/>
                </a:solidFill>
                <a:latin typeface="游ゴシック" panose="020B0400000000000000" pitchFamily="50" charset="-128"/>
                <a:ea typeface="游ゴシック" panose="020B0400000000000000" pitchFamily="50" charset="-128"/>
              </a:rPr>
              <a:t>)</a:t>
            </a:r>
            <a:endParaRPr kumimoji="1" lang="ja-JP" altLang="en-US" sz="2000" dirty="0">
              <a:solidFill>
                <a:schemeClr val="bg1"/>
              </a:solidFill>
              <a:latin typeface="游ゴシック" panose="020B0400000000000000" pitchFamily="50" charset="-128"/>
              <a:ea typeface="游ゴシック" panose="020B0400000000000000" pitchFamily="50" charset="-128"/>
            </a:endParaRPr>
          </a:p>
        </p:txBody>
      </p:sp>
      <p:sp>
        <p:nvSpPr>
          <p:cNvPr id="10" name="テキスト ボックス 9"/>
          <p:cNvSpPr txBox="1"/>
          <p:nvPr/>
        </p:nvSpPr>
        <p:spPr>
          <a:xfrm>
            <a:off x="255762" y="1362163"/>
            <a:ext cx="5827236" cy="400110"/>
          </a:xfrm>
          <a:prstGeom prst="rect">
            <a:avLst/>
          </a:prstGeom>
          <a:noFill/>
        </p:spPr>
        <p:txBody>
          <a:bodyPr wrap="none" rtlCol="0">
            <a:spAutoFit/>
          </a:bodyPr>
          <a:lstStyle/>
          <a:p>
            <a:r>
              <a:rPr kumimoji="1" lang="ja-JP" altLang="en-US" sz="2000" dirty="0">
                <a:solidFill>
                  <a:schemeClr val="bg1"/>
                </a:solidFill>
                <a:latin typeface="游ゴシック" panose="020B0400000000000000" pitchFamily="50" charset="-128"/>
                <a:ea typeface="游ゴシック" panose="020B0400000000000000" pitchFamily="50" charset="-128"/>
              </a:rPr>
              <a:t>日本は地震大国＋コンクリートは引張</a:t>
            </a:r>
            <a:r>
              <a:rPr lang="ja-JP" altLang="en-US" sz="2000" dirty="0">
                <a:solidFill>
                  <a:schemeClr val="bg1"/>
                </a:solidFill>
                <a:latin typeface="游ゴシック" panose="020B0400000000000000" pitchFamily="50" charset="-128"/>
                <a:ea typeface="游ゴシック" panose="020B0400000000000000" pitchFamily="50" charset="-128"/>
              </a:rPr>
              <a:t>強度が低い</a:t>
            </a:r>
            <a:endParaRPr kumimoji="1" lang="ja-JP" altLang="en-US" sz="2000" dirty="0">
              <a:solidFill>
                <a:schemeClr val="bg1"/>
              </a:solidFill>
              <a:latin typeface="游ゴシック" panose="020B0400000000000000" pitchFamily="50" charset="-128"/>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9470B7A6-F37A-4C4B-B473-C856596016C6}"/>
              </a:ext>
            </a:extLst>
          </p:cNvPr>
          <p:cNvSpPr txBox="1"/>
          <p:nvPr/>
        </p:nvSpPr>
        <p:spPr>
          <a:xfrm>
            <a:off x="480505" y="4064861"/>
            <a:ext cx="5380130" cy="400110"/>
          </a:xfrm>
          <a:prstGeom prst="rect">
            <a:avLst/>
          </a:prstGeom>
          <a:noFill/>
        </p:spPr>
        <p:txBody>
          <a:bodyPr wrap="square" rtlCol="0">
            <a:spAutoFit/>
          </a:bodyPr>
          <a:lstStyle/>
          <a:p>
            <a:r>
              <a:rPr lang="ja-JP" altLang="en-US" sz="2000" dirty="0">
                <a:solidFill>
                  <a:schemeClr val="bg1"/>
                </a:solidFill>
                <a:latin typeface="游ゴシック" panose="020B0400000000000000" pitchFamily="50" charset="-128"/>
                <a:ea typeface="游ゴシック" panose="020B0400000000000000" pitchFamily="50" charset="-128"/>
              </a:rPr>
              <a:t>厚さ方向に自動的に鉄筋を埋めることは困難</a:t>
            </a:r>
            <a:endParaRPr kumimoji="1" lang="ja-JP" altLang="en-US" sz="2000" dirty="0">
              <a:solidFill>
                <a:schemeClr val="bg1"/>
              </a:solidFill>
              <a:latin typeface="游ゴシック" panose="020B0400000000000000" pitchFamily="50" charset="-128"/>
              <a:ea typeface="游ゴシック" panose="020B0400000000000000" pitchFamily="50" charset="-128"/>
            </a:endParaRPr>
          </a:p>
        </p:txBody>
      </p:sp>
      <p:sp>
        <p:nvSpPr>
          <p:cNvPr id="18" name="正方形/長方形 17">
            <a:extLst>
              <a:ext uri="{FF2B5EF4-FFF2-40B4-BE49-F238E27FC236}">
                <a16:creationId xmlns:a16="http://schemas.microsoft.com/office/drawing/2014/main" id="{D9A936B6-4E1D-471F-9320-7B1EB0C9C81C}"/>
              </a:ext>
            </a:extLst>
          </p:cNvPr>
          <p:cNvSpPr/>
          <p:nvPr/>
        </p:nvSpPr>
        <p:spPr>
          <a:xfrm>
            <a:off x="240290" y="5289835"/>
            <a:ext cx="6356714" cy="815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bg1"/>
                </a:solidFill>
                <a:latin typeface="游ゴシック" panose="020B0400000000000000" pitchFamily="50" charset="-128"/>
                <a:ea typeface="游ゴシック" panose="020B0400000000000000" pitchFamily="50" charset="-128"/>
              </a:rPr>
              <a:t>厚さ方向に鉄筋を</a:t>
            </a:r>
            <a:r>
              <a:rPr kumimoji="1" lang="ja-JP" altLang="en-US" sz="2000" b="1" dirty="0">
                <a:solidFill>
                  <a:schemeClr val="bg1"/>
                </a:solidFill>
                <a:latin typeface="游ゴシック" panose="020B0400000000000000" pitchFamily="50" charset="-128"/>
                <a:ea typeface="游ゴシック" panose="020B0400000000000000" pitchFamily="50" charset="-128"/>
              </a:rPr>
              <a:t>自動的に</a:t>
            </a:r>
            <a:r>
              <a:rPr kumimoji="1" lang="ja-JP" altLang="en-US" sz="2000" dirty="0">
                <a:solidFill>
                  <a:schemeClr val="bg1"/>
                </a:solidFill>
                <a:latin typeface="游ゴシック" panose="020B0400000000000000" pitchFamily="50" charset="-128"/>
                <a:ea typeface="游ゴシック" panose="020B0400000000000000" pitchFamily="50" charset="-128"/>
              </a:rPr>
              <a:t>埋める技術は開発段階</a:t>
            </a:r>
          </a:p>
        </p:txBody>
      </p:sp>
      <p:sp>
        <p:nvSpPr>
          <p:cNvPr id="4" name="テキスト ボックス 3">
            <a:extLst>
              <a:ext uri="{FF2B5EF4-FFF2-40B4-BE49-F238E27FC236}">
                <a16:creationId xmlns:a16="http://schemas.microsoft.com/office/drawing/2014/main" id="{E20F9459-1AC5-405A-9349-4A108D372735}"/>
              </a:ext>
            </a:extLst>
          </p:cNvPr>
          <p:cNvSpPr txBox="1"/>
          <p:nvPr/>
        </p:nvSpPr>
        <p:spPr>
          <a:xfrm>
            <a:off x="6188437" y="5373769"/>
            <a:ext cx="2703137" cy="646331"/>
          </a:xfrm>
          <a:prstGeom prst="rect">
            <a:avLst/>
          </a:prstGeom>
          <a:noFill/>
        </p:spPr>
        <p:txBody>
          <a:bodyPr wrap="square" rtlCol="0">
            <a:spAutoFit/>
          </a:bodyPr>
          <a:lstStyle/>
          <a:p>
            <a:pPr algn="ctr"/>
            <a:r>
              <a:rPr kumimoji="1" lang="ja-JP" altLang="en-US" dirty="0"/>
              <a:t>厚さ方向に縦繊維を</a:t>
            </a:r>
            <a:endParaRPr kumimoji="1" lang="en-US" altLang="ja-JP" dirty="0"/>
          </a:p>
          <a:p>
            <a:pPr algn="ctr"/>
            <a:r>
              <a:rPr kumimoji="1" lang="ja-JP" altLang="en-US" dirty="0"/>
              <a:t>埋めるイメージ図</a:t>
            </a:r>
          </a:p>
        </p:txBody>
      </p:sp>
      <p:sp>
        <p:nvSpPr>
          <p:cNvPr id="71" name="右矢印 5">
            <a:extLst>
              <a:ext uri="{FF2B5EF4-FFF2-40B4-BE49-F238E27FC236}">
                <a16:creationId xmlns:a16="http://schemas.microsoft.com/office/drawing/2014/main" id="{202217D3-E6BE-43E7-8AA6-8F950DE0128C}"/>
              </a:ext>
            </a:extLst>
          </p:cNvPr>
          <p:cNvSpPr/>
          <p:nvPr/>
        </p:nvSpPr>
        <p:spPr>
          <a:xfrm rot="5400000">
            <a:off x="2699783" y="4864348"/>
            <a:ext cx="733880" cy="20553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2" name="スライド番号プレースホルダー 1">
            <a:extLst>
              <a:ext uri="{FF2B5EF4-FFF2-40B4-BE49-F238E27FC236}">
                <a16:creationId xmlns:a16="http://schemas.microsoft.com/office/drawing/2014/main" id="{A151C9AE-163A-40F0-BA56-FCAC8C26BE6A}"/>
              </a:ext>
            </a:extLst>
          </p:cNvPr>
          <p:cNvSpPr>
            <a:spLocks noGrp="1"/>
          </p:cNvSpPr>
          <p:nvPr>
            <p:ph type="sldNum" sz="quarter" idx="12"/>
          </p:nvPr>
        </p:nvSpPr>
        <p:spPr>
          <a:xfrm>
            <a:off x="6457950" y="6356351"/>
            <a:ext cx="2057400" cy="365125"/>
          </a:xfrm>
        </p:spPr>
        <p:txBody>
          <a:bodyPr/>
          <a:lstStyle/>
          <a:p>
            <a:fld id="{C793BD58-FB75-4B51-A7CD-41E347994799}" type="slidenum">
              <a:rPr kumimoji="1" lang="ja-JP" altLang="en-US" smtClean="0"/>
              <a:t>37</a:t>
            </a:fld>
            <a:endParaRPr kumimoji="1" lang="ja-JP" altLang="en-US"/>
          </a:p>
        </p:txBody>
      </p:sp>
      <p:grpSp>
        <p:nvGrpSpPr>
          <p:cNvPr id="76" name="グループ化 75">
            <a:extLst>
              <a:ext uri="{FF2B5EF4-FFF2-40B4-BE49-F238E27FC236}">
                <a16:creationId xmlns:a16="http://schemas.microsoft.com/office/drawing/2014/main" id="{EEC586BA-D890-45C1-AA62-EE6E561374EB}"/>
              </a:ext>
            </a:extLst>
          </p:cNvPr>
          <p:cNvGrpSpPr/>
          <p:nvPr/>
        </p:nvGrpSpPr>
        <p:grpSpPr>
          <a:xfrm>
            <a:off x="6448487" y="1341007"/>
            <a:ext cx="2251178" cy="3886082"/>
            <a:chOff x="6546919" y="1502695"/>
            <a:chExt cx="2251178" cy="3886082"/>
          </a:xfrm>
        </p:grpSpPr>
        <p:sp>
          <p:nvSpPr>
            <p:cNvPr id="77" name="正方形/長方形 76">
              <a:extLst>
                <a:ext uri="{FF2B5EF4-FFF2-40B4-BE49-F238E27FC236}">
                  <a16:creationId xmlns:a16="http://schemas.microsoft.com/office/drawing/2014/main" id="{254A44E5-AFE2-432C-BEA1-7128A35BDF12}"/>
                </a:ext>
              </a:extLst>
            </p:cNvPr>
            <p:cNvSpPr/>
            <p:nvPr/>
          </p:nvSpPr>
          <p:spPr>
            <a:xfrm>
              <a:off x="6655814" y="3308305"/>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78" name="正方形/長方形 77">
              <a:extLst>
                <a:ext uri="{FF2B5EF4-FFF2-40B4-BE49-F238E27FC236}">
                  <a16:creationId xmlns:a16="http://schemas.microsoft.com/office/drawing/2014/main" id="{94D301BC-D8F4-4821-B805-8C9D113511C8}"/>
                </a:ext>
              </a:extLst>
            </p:cNvPr>
            <p:cNvSpPr/>
            <p:nvPr/>
          </p:nvSpPr>
          <p:spPr>
            <a:xfrm>
              <a:off x="6655814" y="3568364"/>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79" name="正方形/長方形 78">
              <a:extLst>
                <a:ext uri="{FF2B5EF4-FFF2-40B4-BE49-F238E27FC236}">
                  <a16:creationId xmlns:a16="http://schemas.microsoft.com/office/drawing/2014/main" id="{EF2C5A5A-588C-43A6-A123-0B32F46E78E1}"/>
                </a:ext>
              </a:extLst>
            </p:cNvPr>
            <p:cNvSpPr/>
            <p:nvPr/>
          </p:nvSpPr>
          <p:spPr>
            <a:xfrm>
              <a:off x="6655814" y="3828423"/>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0" name="正方形/長方形 79">
              <a:extLst>
                <a:ext uri="{FF2B5EF4-FFF2-40B4-BE49-F238E27FC236}">
                  <a16:creationId xmlns:a16="http://schemas.microsoft.com/office/drawing/2014/main" id="{BC7084D6-0A82-403F-BFC0-17A09F56687F}"/>
                </a:ext>
              </a:extLst>
            </p:cNvPr>
            <p:cNvSpPr/>
            <p:nvPr/>
          </p:nvSpPr>
          <p:spPr>
            <a:xfrm>
              <a:off x="6655814" y="4088482"/>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1" name="正方形/長方形 80">
              <a:extLst>
                <a:ext uri="{FF2B5EF4-FFF2-40B4-BE49-F238E27FC236}">
                  <a16:creationId xmlns:a16="http://schemas.microsoft.com/office/drawing/2014/main" id="{FE2F4F8F-AEC5-4DEF-BC70-FA2BF1B6DF23}"/>
                </a:ext>
              </a:extLst>
            </p:cNvPr>
            <p:cNvSpPr/>
            <p:nvPr/>
          </p:nvSpPr>
          <p:spPr>
            <a:xfrm>
              <a:off x="6655814" y="4348541"/>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2" name="正方形/長方形 81">
              <a:extLst>
                <a:ext uri="{FF2B5EF4-FFF2-40B4-BE49-F238E27FC236}">
                  <a16:creationId xmlns:a16="http://schemas.microsoft.com/office/drawing/2014/main" id="{ECA025A6-12CC-4387-85E8-C430E9B0BD28}"/>
                </a:ext>
              </a:extLst>
            </p:cNvPr>
            <p:cNvSpPr/>
            <p:nvPr/>
          </p:nvSpPr>
          <p:spPr>
            <a:xfrm>
              <a:off x="6655814" y="4608600"/>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3" name="正方形/長方形 82">
              <a:extLst>
                <a:ext uri="{FF2B5EF4-FFF2-40B4-BE49-F238E27FC236}">
                  <a16:creationId xmlns:a16="http://schemas.microsoft.com/office/drawing/2014/main" id="{9DA09F73-4B12-4A6A-AF38-A475A1CE7044}"/>
                </a:ext>
              </a:extLst>
            </p:cNvPr>
            <p:cNvSpPr/>
            <p:nvPr/>
          </p:nvSpPr>
          <p:spPr>
            <a:xfrm>
              <a:off x="6655814" y="4868659"/>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4" name="正方形/長方形 83">
              <a:extLst>
                <a:ext uri="{FF2B5EF4-FFF2-40B4-BE49-F238E27FC236}">
                  <a16:creationId xmlns:a16="http://schemas.microsoft.com/office/drawing/2014/main" id="{376AAF96-FB59-4C11-BEAB-A5484E87D8D2}"/>
                </a:ext>
              </a:extLst>
            </p:cNvPr>
            <p:cNvSpPr/>
            <p:nvPr/>
          </p:nvSpPr>
          <p:spPr>
            <a:xfrm>
              <a:off x="6655814" y="5128718"/>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5" name="正方形/長方形 84">
              <a:extLst>
                <a:ext uri="{FF2B5EF4-FFF2-40B4-BE49-F238E27FC236}">
                  <a16:creationId xmlns:a16="http://schemas.microsoft.com/office/drawing/2014/main" id="{6961CB42-D1DD-4E63-BA03-761A750038E7}"/>
                </a:ext>
              </a:extLst>
            </p:cNvPr>
            <p:cNvSpPr/>
            <p:nvPr/>
          </p:nvSpPr>
          <p:spPr>
            <a:xfrm>
              <a:off x="6655814" y="2275453"/>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6" name="正方形/長方形 85">
              <a:extLst>
                <a:ext uri="{FF2B5EF4-FFF2-40B4-BE49-F238E27FC236}">
                  <a16:creationId xmlns:a16="http://schemas.microsoft.com/office/drawing/2014/main" id="{03DA26B0-433B-4F9E-B0EC-EF0FE0971552}"/>
                </a:ext>
              </a:extLst>
            </p:cNvPr>
            <p:cNvSpPr/>
            <p:nvPr/>
          </p:nvSpPr>
          <p:spPr>
            <a:xfrm>
              <a:off x="6655814" y="2535512"/>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7" name="正方形/長方形 86">
              <a:extLst>
                <a:ext uri="{FF2B5EF4-FFF2-40B4-BE49-F238E27FC236}">
                  <a16:creationId xmlns:a16="http://schemas.microsoft.com/office/drawing/2014/main" id="{AADA3A5A-3AEB-4318-A6F3-80E3B683F7C5}"/>
                </a:ext>
              </a:extLst>
            </p:cNvPr>
            <p:cNvSpPr/>
            <p:nvPr/>
          </p:nvSpPr>
          <p:spPr>
            <a:xfrm>
              <a:off x="6655814" y="2795571"/>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8" name="正方形/長方形 87">
              <a:extLst>
                <a:ext uri="{FF2B5EF4-FFF2-40B4-BE49-F238E27FC236}">
                  <a16:creationId xmlns:a16="http://schemas.microsoft.com/office/drawing/2014/main" id="{A8092BAB-7EE8-4BE5-BED1-4AD4C6780FA9}"/>
                </a:ext>
              </a:extLst>
            </p:cNvPr>
            <p:cNvSpPr/>
            <p:nvPr/>
          </p:nvSpPr>
          <p:spPr>
            <a:xfrm>
              <a:off x="6655814" y="3055630"/>
              <a:ext cx="1995284" cy="2600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89" name="正方形/長方形 88">
              <a:extLst>
                <a:ext uri="{FF2B5EF4-FFF2-40B4-BE49-F238E27FC236}">
                  <a16:creationId xmlns:a16="http://schemas.microsoft.com/office/drawing/2014/main" id="{CE91F518-0219-4DD8-B7A9-63976C113553}"/>
                </a:ext>
              </a:extLst>
            </p:cNvPr>
            <p:cNvSpPr/>
            <p:nvPr/>
          </p:nvSpPr>
          <p:spPr>
            <a:xfrm>
              <a:off x="7435240" y="2535513"/>
              <a:ext cx="428843" cy="2599754"/>
            </a:xfrm>
            <a:prstGeom prst="rect">
              <a:avLst/>
            </a:prstGeom>
            <a:solidFill>
              <a:schemeClr val="tx1">
                <a:lumMod val="65000"/>
                <a:lumOff val="3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90" name="正方形/長方形 89">
              <a:extLst>
                <a:ext uri="{FF2B5EF4-FFF2-40B4-BE49-F238E27FC236}">
                  <a16:creationId xmlns:a16="http://schemas.microsoft.com/office/drawing/2014/main" id="{3467760C-BBD0-4EEA-8209-ACD4CF5D7D25}"/>
                </a:ext>
              </a:extLst>
            </p:cNvPr>
            <p:cNvSpPr/>
            <p:nvPr/>
          </p:nvSpPr>
          <p:spPr>
            <a:xfrm>
              <a:off x="7593550" y="2544221"/>
              <a:ext cx="122244" cy="259320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2400" dirty="0">
                <a:solidFill>
                  <a:schemeClr val="tx1"/>
                </a:solidFill>
                <a:latin typeface="Arial" panose="020B0604020202020204" pitchFamily="34" charset="0"/>
                <a:cs typeface="Arial" panose="020B0604020202020204" pitchFamily="34" charset="0"/>
              </a:endParaRPr>
            </a:p>
          </p:txBody>
        </p:sp>
        <p:sp>
          <p:nvSpPr>
            <p:cNvPr id="91" name="テキスト ボックス 90">
              <a:extLst>
                <a:ext uri="{FF2B5EF4-FFF2-40B4-BE49-F238E27FC236}">
                  <a16:creationId xmlns:a16="http://schemas.microsoft.com/office/drawing/2014/main" id="{B70BAE9B-E4AA-4B85-95C5-202B8BC9E65F}"/>
                </a:ext>
              </a:extLst>
            </p:cNvPr>
            <p:cNvSpPr txBox="1"/>
            <p:nvPr/>
          </p:nvSpPr>
          <p:spPr>
            <a:xfrm>
              <a:off x="7693308" y="1848595"/>
              <a:ext cx="1104789" cy="369332"/>
            </a:xfrm>
            <a:prstGeom prst="rect">
              <a:avLst/>
            </a:prstGeom>
            <a:noFill/>
          </p:spPr>
          <p:txBody>
            <a:bodyPr wrap="square" rtlCol="0">
              <a:spAutoFit/>
            </a:bodyPr>
            <a:lstStyle/>
            <a:p>
              <a:r>
                <a:rPr lang="ja-JP" altLang="en-US" dirty="0">
                  <a:latin typeface="Arial" panose="020B0604020202020204" pitchFamily="34" charset="0"/>
                  <a:ea typeface="游ゴシック" panose="020B0400000000000000" pitchFamily="50" charset="-128"/>
                  <a:cs typeface="Arial" panose="020B0604020202020204" pitchFamily="34" charset="0"/>
                </a:rPr>
                <a:t>モルタル</a:t>
              </a:r>
              <a:endParaRPr kumimoji="1" lang="ja-JP" altLang="en-US" dirty="0">
                <a:latin typeface="Arial" panose="020B0604020202020204" pitchFamily="34" charset="0"/>
                <a:ea typeface="游ゴシック" panose="020B0400000000000000" pitchFamily="50" charset="-128"/>
                <a:cs typeface="Arial" panose="020B0604020202020204" pitchFamily="34" charset="0"/>
              </a:endParaRPr>
            </a:p>
          </p:txBody>
        </p:sp>
        <p:sp>
          <p:nvSpPr>
            <p:cNvPr id="92" name="テキスト ボックス 91">
              <a:extLst>
                <a:ext uri="{FF2B5EF4-FFF2-40B4-BE49-F238E27FC236}">
                  <a16:creationId xmlns:a16="http://schemas.microsoft.com/office/drawing/2014/main" id="{B3B35715-7DEF-43F8-B9BF-F7DA9501868D}"/>
                </a:ext>
              </a:extLst>
            </p:cNvPr>
            <p:cNvSpPr txBox="1"/>
            <p:nvPr/>
          </p:nvSpPr>
          <p:spPr>
            <a:xfrm>
              <a:off x="7622159" y="1502695"/>
              <a:ext cx="813043" cy="369332"/>
            </a:xfrm>
            <a:prstGeom prst="rect">
              <a:avLst/>
            </a:prstGeom>
            <a:noFill/>
          </p:spPr>
          <p:txBody>
            <a:bodyPr wrap="none" rtlCol="0">
              <a:spAutoFit/>
            </a:bodyPr>
            <a:lstStyle/>
            <a:p>
              <a:r>
                <a:rPr kumimoji="1" lang="en-US" altLang="ja-JP" dirty="0">
                  <a:latin typeface="Arial" panose="020B0604020202020204" pitchFamily="34" charset="0"/>
                  <a:cs typeface="Arial" panose="020B0604020202020204" pitchFamily="34" charset="0"/>
                </a:rPr>
                <a:t>CFRP</a:t>
              </a:r>
              <a:endParaRPr kumimoji="1" lang="ja-JP" altLang="en-US" dirty="0">
                <a:latin typeface="Arial" panose="020B0604020202020204" pitchFamily="34" charset="0"/>
                <a:cs typeface="Arial" panose="020B0604020202020204" pitchFamily="34" charset="0"/>
              </a:endParaRPr>
            </a:p>
          </p:txBody>
        </p:sp>
        <p:cxnSp>
          <p:nvCxnSpPr>
            <p:cNvPr id="93" name="直線コネクタ 92">
              <a:extLst>
                <a:ext uri="{FF2B5EF4-FFF2-40B4-BE49-F238E27FC236}">
                  <a16:creationId xmlns:a16="http://schemas.microsoft.com/office/drawing/2014/main" id="{B1326C79-D5B6-4734-9180-30E7AC85E76C}"/>
                </a:ext>
              </a:extLst>
            </p:cNvPr>
            <p:cNvCxnSpPr>
              <a:cxnSpLocks/>
            </p:cNvCxnSpPr>
            <p:nvPr/>
          </p:nvCxnSpPr>
          <p:spPr>
            <a:xfrm flipV="1">
              <a:off x="7643372" y="1808402"/>
              <a:ext cx="67476" cy="835421"/>
            </a:xfrm>
            <a:prstGeom prst="line">
              <a:avLst/>
            </a:prstGeom>
            <a:ln w="19050">
              <a:solidFill>
                <a:schemeClr val="tx1"/>
              </a:solidFill>
            </a:ln>
            <a:effectLst>
              <a:outerShdw blurRad="63500" sx="102000" sy="102000" algn="ctr" rotWithShape="0">
                <a:schemeClr val="bg1"/>
              </a:outerShdw>
            </a:effectLst>
          </p:spPr>
          <p:style>
            <a:lnRef idx="1">
              <a:schemeClr val="dk1"/>
            </a:lnRef>
            <a:fillRef idx="0">
              <a:schemeClr val="dk1"/>
            </a:fillRef>
            <a:effectRef idx="0">
              <a:schemeClr val="dk1"/>
            </a:effectRef>
            <a:fontRef idx="minor">
              <a:schemeClr val="tx1"/>
            </a:fontRef>
          </p:style>
        </p:cxnSp>
        <p:cxnSp>
          <p:nvCxnSpPr>
            <p:cNvPr id="94" name="直線コネクタ 93">
              <a:extLst>
                <a:ext uri="{FF2B5EF4-FFF2-40B4-BE49-F238E27FC236}">
                  <a16:creationId xmlns:a16="http://schemas.microsoft.com/office/drawing/2014/main" id="{E8616D19-80CD-456B-B540-3C5672D99F01}"/>
                </a:ext>
              </a:extLst>
            </p:cNvPr>
            <p:cNvCxnSpPr>
              <a:cxnSpLocks/>
            </p:cNvCxnSpPr>
            <p:nvPr/>
          </p:nvCxnSpPr>
          <p:spPr>
            <a:xfrm>
              <a:off x="7705872" y="1808403"/>
              <a:ext cx="620685" cy="0"/>
            </a:xfrm>
            <a:prstGeom prst="line">
              <a:avLst/>
            </a:prstGeom>
            <a:ln w="19050">
              <a:solidFill>
                <a:schemeClr val="tx1"/>
              </a:solidFill>
            </a:ln>
            <a:effectLst>
              <a:outerShdw blurRad="63500" sx="102000" sy="102000" algn="ctr" rotWithShape="0">
                <a:schemeClr val="bg1"/>
              </a:outerShdw>
            </a:effectLst>
          </p:spPr>
          <p:style>
            <a:lnRef idx="1">
              <a:schemeClr val="dk1"/>
            </a:lnRef>
            <a:fillRef idx="0">
              <a:schemeClr val="dk1"/>
            </a:fillRef>
            <a:effectRef idx="0">
              <a:schemeClr val="dk1"/>
            </a:effectRef>
            <a:fontRef idx="minor">
              <a:schemeClr val="tx1"/>
            </a:fontRef>
          </p:style>
        </p:cxnSp>
        <p:cxnSp>
          <p:nvCxnSpPr>
            <p:cNvPr id="95" name="直線コネクタ 94">
              <a:extLst>
                <a:ext uri="{FF2B5EF4-FFF2-40B4-BE49-F238E27FC236}">
                  <a16:creationId xmlns:a16="http://schemas.microsoft.com/office/drawing/2014/main" id="{6C17BBCA-8C6A-4436-A169-D472A484EF42}"/>
                </a:ext>
              </a:extLst>
            </p:cNvPr>
            <p:cNvCxnSpPr>
              <a:cxnSpLocks/>
            </p:cNvCxnSpPr>
            <p:nvPr/>
          </p:nvCxnSpPr>
          <p:spPr>
            <a:xfrm flipH="1" flipV="1">
              <a:off x="7526654" y="2152952"/>
              <a:ext cx="4563" cy="522278"/>
            </a:xfrm>
            <a:prstGeom prst="line">
              <a:avLst/>
            </a:prstGeom>
            <a:ln w="19050">
              <a:solidFill>
                <a:schemeClr val="tx1"/>
              </a:solidFill>
            </a:ln>
            <a:effectLst>
              <a:outerShdw blurRad="63500" sx="102000" sy="102000" algn="ctr" rotWithShape="0">
                <a:schemeClr val="bg1"/>
              </a:outerShdw>
            </a:effectLst>
          </p:spPr>
          <p:style>
            <a:lnRef idx="1">
              <a:schemeClr val="dk1"/>
            </a:lnRef>
            <a:fillRef idx="0">
              <a:schemeClr val="dk1"/>
            </a:fillRef>
            <a:effectRef idx="0">
              <a:schemeClr val="dk1"/>
            </a:effectRef>
            <a:fontRef idx="minor">
              <a:schemeClr val="tx1"/>
            </a:fontRef>
          </p:style>
        </p:cxnSp>
        <p:sp>
          <p:nvSpPr>
            <p:cNvPr id="96" name="テキスト ボックス 95">
              <a:extLst>
                <a:ext uri="{FF2B5EF4-FFF2-40B4-BE49-F238E27FC236}">
                  <a16:creationId xmlns:a16="http://schemas.microsoft.com/office/drawing/2014/main" id="{AF70586A-7573-45EA-865D-52BD7C37134E}"/>
                </a:ext>
              </a:extLst>
            </p:cNvPr>
            <p:cNvSpPr txBox="1"/>
            <p:nvPr/>
          </p:nvSpPr>
          <p:spPr>
            <a:xfrm>
              <a:off x="6546919" y="1867391"/>
              <a:ext cx="1107996" cy="369332"/>
            </a:xfrm>
            <a:prstGeom prst="rect">
              <a:avLst/>
            </a:prstGeom>
            <a:noFill/>
          </p:spPr>
          <p:txBody>
            <a:bodyPr wrap="none" rtlCol="0">
              <a:spAutoFit/>
            </a:bodyPr>
            <a:lstStyle/>
            <a:p>
              <a:r>
                <a:rPr lang="ja-JP" altLang="en-US" dirty="0">
                  <a:latin typeface="Arial" panose="020B0604020202020204" pitchFamily="34" charset="0"/>
                  <a:ea typeface="游ゴシック" panose="020B0400000000000000" pitchFamily="50" charset="-128"/>
                  <a:cs typeface="Arial" panose="020B0604020202020204" pitchFamily="34" charset="0"/>
                </a:rPr>
                <a:t>エポキシ</a:t>
              </a:r>
              <a:endParaRPr kumimoji="1" lang="ja-JP" altLang="en-US" dirty="0">
                <a:latin typeface="Arial" panose="020B0604020202020204" pitchFamily="34" charset="0"/>
                <a:ea typeface="游ゴシック" panose="020B0400000000000000" pitchFamily="50" charset="-128"/>
                <a:cs typeface="Arial" panose="020B0604020202020204" pitchFamily="34" charset="0"/>
              </a:endParaRPr>
            </a:p>
          </p:txBody>
        </p:sp>
        <p:cxnSp>
          <p:nvCxnSpPr>
            <p:cNvPr id="97" name="直線コネクタ 96">
              <a:extLst>
                <a:ext uri="{FF2B5EF4-FFF2-40B4-BE49-F238E27FC236}">
                  <a16:creationId xmlns:a16="http://schemas.microsoft.com/office/drawing/2014/main" id="{7BEF36D0-0C38-42FE-9095-781E9CAE7FC6}"/>
                </a:ext>
              </a:extLst>
            </p:cNvPr>
            <p:cNvCxnSpPr>
              <a:cxnSpLocks/>
            </p:cNvCxnSpPr>
            <p:nvPr/>
          </p:nvCxnSpPr>
          <p:spPr>
            <a:xfrm>
              <a:off x="6649765" y="2154466"/>
              <a:ext cx="876863" cy="0"/>
            </a:xfrm>
            <a:prstGeom prst="line">
              <a:avLst/>
            </a:prstGeom>
            <a:ln w="19050">
              <a:solidFill>
                <a:schemeClr val="tx1"/>
              </a:solidFill>
            </a:ln>
            <a:effectLst>
              <a:outerShdw blurRad="63500" sx="102000" sy="102000" algn="ctr" rotWithShape="0">
                <a:schemeClr val="bg1"/>
              </a:outerShdw>
            </a:effectLst>
          </p:spPr>
          <p:style>
            <a:lnRef idx="1">
              <a:schemeClr val="dk1"/>
            </a:lnRef>
            <a:fillRef idx="0">
              <a:schemeClr val="dk1"/>
            </a:fillRef>
            <a:effectRef idx="0">
              <a:schemeClr val="dk1"/>
            </a:effectRef>
            <a:fontRef idx="minor">
              <a:schemeClr val="tx1"/>
            </a:fontRef>
          </p:style>
        </p:cxnSp>
        <p:cxnSp>
          <p:nvCxnSpPr>
            <p:cNvPr id="98" name="直線コネクタ 97">
              <a:extLst>
                <a:ext uri="{FF2B5EF4-FFF2-40B4-BE49-F238E27FC236}">
                  <a16:creationId xmlns:a16="http://schemas.microsoft.com/office/drawing/2014/main" id="{650A6973-D282-4748-8880-F6FF2B2C8660}"/>
                </a:ext>
              </a:extLst>
            </p:cNvPr>
            <p:cNvCxnSpPr>
              <a:cxnSpLocks/>
            </p:cNvCxnSpPr>
            <p:nvPr/>
          </p:nvCxnSpPr>
          <p:spPr>
            <a:xfrm flipH="1" flipV="1">
              <a:off x="7843361" y="2146353"/>
              <a:ext cx="164531" cy="348196"/>
            </a:xfrm>
            <a:prstGeom prst="line">
              <a:avLst/>
            </a:prstGeom>
            <a:ln w="19050">
              <a:solidFill>
                <a:schemeClr val="tx1"/>
              </a:solidFill>
            </a:ln>
            <a:effectLst>
              <a:outerShdw blurRad="63500" sx="102000" sy="102000" algn="ctr" rotWithShape="0">
                <a:schemeClr val="bg1"/>
              </a:outerShdw>
            </a:effectLst>
          </p:spPr>
          <p:style>
            <a:lnRef idx="1">
              <a:schemeClr val="dk1"/>
            </a:lnRef>
            <a:fillRef idx="0">
              <a:schemeClr val="dk1"/>
            </a:fillRef>
            <a:effectRef idx="0">
              <a:schemeClr val="dk1"/>
            </a:effectRef>
            <a:fontRef idx="minor">
              <a:schemeClr val="tx1"/>
            </a:fontRef>
          </p:style>
        </p:cxnSp>
        <p:cxnSp>
          <p:nvCxnSpPr>
            <p:cNvPr id="99" name="直線コネクタ 98">
              <a:extLst>
                <a:ext uri="{FF2B5EF4-FFF2-40B4-BE49-F238E27FC236}">
                  <a16:creationId xmlns:a16="http://schemas.microsoft.com/office/drawing/2014/main" id="{1DA34878-B974-4135-BD5C-D5A50A6A0944}"/>
                </a:ext>
              </a:extLst>
            </p:cNvPr>
            <p:cNvCxnSpPr>
              <a:cxnSpLocks/>
            </p:cNvCxnSpPr>
            <p:nvPr/>
          </p:nvCxnSpPr>
          <p:spPr>
            <a:xfrm>
              <a:off x="7836198" y="2140604"/>
              <a:ext cx="826132" cy="0"/>
            </a:xfrm>
            <a:prstGeom prst="line">
              <a:avLst/>
            </a:prstGeom>
            <a:ln w="19050">
              <a:solidFill>
                <a:schemeClr val="tx1"/>
              </a:solidFill>
            </a:ln>
            <a:effectLst>
              <a:outerShdw blurRad="63500" sx="102000" sy="102000" algn="ctr" rotWithShape="0">
                <a:schemeClr val="bg1"/>
              </a:outerShdw>
            </a:effectLst>
          </p:spPr>
          <p:style>
            <a:lnRef idx="1">
              <a:schemeClr val="dk1"/>
            </a:lnRef>
            <a:fillRef idx="0">
              <a:schemeClr val="dk1"/>
            </a:fillRef>
            <a:effectRef idx="0">
              <a:schemeClr val="dk1"/>
            </a:effectRef>
            <a:fontRef idx="minor">
              <a:schemeClr val="tx1"/>
            </a:fontRef>
          </p:style>
        </p:cxnSp>
      </p:grpSp>
      <p:sp>
        <p:nvSpPr>
          <p:cNvPr id="100" name="右矢印 5">
            <a:extLst>
              <a:ext uri="{FF2B5EF4-FFF2-40B4-BE49-F238E27FC236}">
                <a16:creationId xmlns:a16="http://schemas.microsoft.com/office/drawing/2014/main" id="{FFCA9CBA-1F87-450C-A184-C628E7518828}"/>
              </a:ext>
            </a:extLst>
          </p:cNvPr>
          <p:cNvSpPr/>
          <p:nvPr/>
        </p:nvSpPr>
        <p:spPr>
          <a:xfrm rot="5400000">
            <a:off x="2906060" y="2789047"/>
            <a:ext cx="321327" cy="20553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01" name="右矢印 5">
            <a:extLst>
              <a:ext uri="{FF2B5EF4-FFF2-40B4-BE49-F238E27FC236}">
                <a16:creationId xmlns:a16="http://schemas.microsoft.com/office/drawing/2014/main" id="{F57CA18E-759D-4455-A1CB-3651B725E75A}"/>
              </a:ext>
            </a:extLst>
          </p:cNvPr>
          <p:cNvSpPr/>
          <p:nvPr/>
        </p:nvSpPr>
        <p:spPr>
          <a:xfrm rot="5400000">
            <a:off x="2906060" y="3696677"/>
            <a:ext cx="321327" cy="20553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49" name="正方形/長方形 48">
            <a:extLst>
              <a:ext uri="{FF2B5EF4-FFF2-40B4-BE49-F238E27FC236}">
                <a16:creationId xmlns:a16="http://schemas.microsoft.com/office/drawing/2014/main" id="{2A3DF11B-4B36-4F0C-96AC-04794EE6CB3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0" name="テキスト ボックス 49">
            <a:extLst>
              <a:ext uri="{FF2B5EF4-FFF2-40B4-BE49-F238E27FC236}">
                <a16:creationId xmlns:a16="http://schemas.microsoft.com/office/drawing/2014/main" id="{CB30EFED-325B-4046-8416-4D29A9948661}"/>
              </a:ext>
            </a:extLst>
          </p:cNvPr>
          <p:cNvSpPr txBox="1"/>
          <p:nvPr/>
        </p:nvSpPr>
        <p:spPr>
          <a:xfrm flipH="1">
            <a:off x="119749" y="111477"/>
            <a:ext cx="4902268" cy="461665"/>
          </a:xfrm>
          <a:prstGeom prst="rect">
            <a:avLst/>
          </a:prstGeom>
          <a:noFill/>
        </p:spPr>
        <p:txBody>
          <a:bodyPr wrap="square" rtlCol="0">
            <a:spAutoFit/>
          </a:bodyPr>
          <a:lstStyle/>
          <a:p>
            <a:r>
              <a:rPr kumimoji="1" lang="ja-JP" altLang="en-US" sz="2400" b="1" dirty="0">
                <a:solidFill>
                  <a:schemeClr val="bg1"/>
                </a:solidFill>
                <a:latin typeface="+mn-ea"/>
              </a:rPr>
              <a:t>建設用</a:t>
            </a:r>
            <a:r>
              <a:rPr kumimoji="1" lang="en-US" altLang="ja-JP" sz="2400" b="1" dirty="0">
                <a:solidFill>
                  <a:schemeClr val="bg1"/>
                </a:solidFill>
                <a:latin typeface="+mn-ea"/>
              </a:rPr>
              <a:t>3D</a:t>
            </a:r>
            <a:r>
              <a:rPr kumimoji="1" lang="ja-JP" altLang="en-US" sz="2400" b="1" dirty="0">
                <a:solidFill>
                  <a:schemeClr val="bg1"/>
                </a:solidFill>
                <a:latin typeface="+mn-ea"/>
              </a:rPr>
              <a:t>プリンターの課題</a:t>
            </a:r>
            <a:endParaRPr kumimoji="1" lang="en-US" altLang="ja-JP" sz="2400" dirty="0">
              <a:solidFill>
                <a:schemeClr val="bg1"/>
              </a:solidFill>
              <a:latin typeface="+mn-ea"/>
            </a:endParaRPr>
          </a:p>
        </p:txBody>
      </p:sp>
    </p:spTree>
    <p:extLst>
      <p:ext uri="{BB962C8B-B14F-4D97-AF65-F5344CB8AC3E}">
        <p14:creationId xmlns:p14="http://schemas.microsoft.com/office/powerpoint/2010/main" val="2096671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AA865C5C-B234-4202-84C3-A8F569E87D6A}"/>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5" name="図 4">
            <a:extLst>
              <a:ext uri="{FF2B5EF4-FFF2-40B4-BE49-F238E27FC236}">
                <a16:creationId xmlns:a16="http://schemas.microsoft.com/office/drawing/2014/main" id="{992AA5AB-D26B-42CB-88E3-C200D24AE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220" y="4815071"/>
            <a:ext cx="1036410" cy="1795705"/>
          </a:xfrm>
          <a:prstGeom prst="rect">
            <a:avLst/>
          </a:prstGeom>
        </p:spPr>
      </p:pic>
      <p:pic>
        <p:nvPicPr>
          <p:cNvPr id="8" name="図 7">
            <a:extLst>
              <a:ext uri="{FF2B5EF4-FFF2-40B4-BE49-F238E27FC236}">
                <a16:creationId xmlns:a16="http://schemas.microsoft.com/office/drawing/2014/main" id="{A9B53ED9-7777-4875-B077-39A29F5FE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18" y="2983061"/>
            <a:ext cx="1263644" cy="1280271"/>
          </a:xfrm>
          <a:prstGeom prst="rect">
            <a:avLst/>
          </a:prstGeom>
        </p:spPr>
      </p:pic>
      <p:pic>
        <p:nvPicPr>
          <p:cNvPr id="12" name="図 11">
            <a:extLst>
              <a:ext uri="{FF2B5EF4-FFF2-40B4-BE49-F238E27FC236}">
                <a16:creationId xmlns:a16="http://schemas.microsoft.com/office/drawing/2014/main" id="{6187E6BD-7FBF-41B8-8244-1447068F0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763" y="3053163"/>
            <a:ext cx="1030867" cy="1202679"/>
          </a:xfrm>
          <a:prstGeom prst="rect">
            <a:avLst/>
          </a:prstGeom>
        </p:spPr>
      </p:pic>
      <p:pic>
        <p:nvPicPr>
          <p:cNvPr id="16" name="図 15">
            <a:extLst>
              <a:ext uri="{FF2B5EF4-FFF2-40B4-BE49-F238E27FC236}">
                <a16:creationId xmlns:a16="http://schemas.microsoft.com/office/drawing/2014/main" id="{48CBD788-6C02-458D-92F3-7194A6B92D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80" y="4992425"/>
            <a:ext cx="1208221" cy="1618351"/>
          </a:xfrm>
          <a:prstGeom prst="rect">
            <a:avLst/>
          </a:prstGeom>
        </p:spPr>
      </p:pic>
      <p:sp>
        <p:nvSpPr>
          <p:cNvPr id="4" name="タイトル 1">
            <a:extLst>
              <a:ext uri="{FF2B5EF4-FFF2-40B4-BE49-F238E27FC236}">
                <a16:creationId xmlns:a16="http://schemas.microsoft.com/office/drawing/2014/main" id="{B3021F18-2B37-47F7-B7B3-41AB026BD365}"/>
              </a:ext>
            </a:extLst>
          </p:cNvPr>
          <p:cNvSpPr txBox="1">
            <a:spLocks/>
          </p:cNvSpPr>
          <p:nvPr/>
        </p:nvSpPr>
        <p:spPr>
          <a:xfrm>
            <a:off x="293615" y="55230"/>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自動埋め込み手法の詳細</a:t>
            </a:r>
          </a:p>
        </p:txBody>
      </p:sp>
      <p:pic>
        <p:nvPicPr>
          <p:cNvPr id="9" name="図 8">
            <a:extLst>
              <a:ext uri="{FF2B5EF4-FFF2-40B4-BE49-F238E27FC236}">
                <a16:creationId xmlns:a16="http://schemas.microsoft.com/office/drawing/2014/main" id="{C59DBADA-8B78-40BB-9397-3A77C5831D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32" y="1111088"/>
            <a:ext cx="1435455" cy="1280271"/>
          </a:xfrm>
          <a:prstGeom prst="rect">
            <a:avLst/>
          </a:prstGeom>
        </p:spPr>
      </p:pic>
      <p:pic>
        <p:nvPicPr>
          <p:cNvPr id="11" name="図 10">
            <a:extLst>
              <a:ext uri="{FF2B5EF4-FFF2-40B4-BE49-F238E27FC236}">
                <a16:creationId xmlns:a16="http://schemas.microsoft.com/office/drawing/2014/main" id="{4F3B0CAC-888D-40C6-9218-A1878E6B1F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3153" y="1072988"/>
            <a:ext cx="1402202" cy="1291355"/>
          </a:xfrm>
          <a:prstGeom prst="rect">
            <a:avLst/>
          </a:prstGeom>
        </p:spPr>
      </p:pic>
      <p:sp>
        <p:nvSpPr>
          <p:cNvPr id="25" name="テキスト ボックス 24">
            <a:extLst>
              <a:ext uri="{FF2B5EF4-FFF2-40B4-BE49-F238E27FC236}">
                <a16:creationId xmlns:a16="http://schemas.microsoft.com/office/drawing/2014/main" id="{5D818C38-130D-463D-8946-D483CA49465E}"/>
              </a:ext>
            </a:extLst>
          </p:cNvPr>
          <p:cNvSpPr txBox="1"/>
          <p:nvPr/>
        </p:nvSpPr>
        <p:spPr>
          <a:xfrm>
            <a:off x="1846682" y="5102470"/>
            <a:ext cx="2707006" cy="1569660"/>
          </a:xfrm>
          <a:prstGeom prst="rect">
            <a:avLst/>
          </a:prstGeom>
          <a:noFill/>
        </p:spPr>
        <p:txBody>
          <a:bodyPr wrap="square" rtlCol="0">
            <a:spAutoFit/>
          </a:bodyPr>
          <a:lstStyle/>
          <a:p>
            <a:r>
              <a:rPr kumimoji="1" lang="en-US" altLang="ja-JP" sz="1600" dirty="0">
                <a:latin typeface="+mn-ea"/>
              </a:rPr>
              <a:t>CFRP</a:t>
            </a:r>
            <a:r>
              <a:rPr kumimoji="1" lang="ja-JP" altLang="en-US" sz="1600" dirty="0">
                <a:latin typeface="+mn-ea"/>
              </a:rPr>
              <a:t>ロッドとエポキシ樹脂を埋め込む．</a:t>
            </a:r>
            <a:endParaRPr kumimoji="1" lang="en-US" altLang="ja-JP" sz="1600" dirty="0">
              <a:latin typeface="+mn-ea"/>
            </a:endParaRPr>
          </a:p>
          <a:p>
            <a:r>
              <a:rPr kumimoji="1" lang="ja-JP" altLang="en-US" sz="1600" dirty="0">
                <a:latin typeface="+mn-ea"/>
              </a:rPr>
              <a:t>この時，</a:t>
            </a:r>
            <a:r>
              <a:rPr kumimoji="1" lang="en-US" altLang="ja-JP" sz="1600" dirty="0">
                <a:latin typeface="+mn-ea"/>
              </a:rPr>
              <a:t>CFRP</a:t>
            </a:r>
            <a:r>
              <a:rPr kumimoji="1" lang="ja-JP" altLang="en-US" sz="1600" dirty="0">
                <a:latin typeface="+mn-ea"/>
              </a:rPr>
              <a:t>ロッドが</a:t>
            </a:r>
            <a:endParaRPr kumimoji="1" lang="en-US" altLang="ja-JP" sz="1600" dirty="0">
              <a:latin typeface="+mn-ea"/>
            </a:endParaRPr>
          </a:p>
          <a:p>
            <a:r>
              <a:rPr kumimoji="1" lang="ja-JP" altLang="en-US" sz="1600" dirty="0">
                <a:latin typeface="+mn-ea"/>
              </a:rPr>
              <a:t>重なる継手ができる．</a:t>
            </a:r>
            <a:endParaRPr kumimoji="1" lang="en-US" altLang="ja-JP" sz="1600" dirty="0">
              <a:latin typeface="+mn-ea"/>
            </a:endParaRPr>
          </a:p>
          <a:p>
            <a:r>
              <a:rPr kumimoji="1" lang="ja-JP" altLang="en-US" sz="1600" dirty="0">
                <a:latin typeface="+mn-ea"/>
              </a:rPr>
              <a:t>継手にすることで力を</a:t>
            </a:r>
            <a:endParaRPr kumimoji="1" lang="en-US" altLang="ja-JP" sz="1600" dirty="0">
              <a:latin typeface="+mn-ea"/>
            </a:endParaRPr>
          </a:p>
          <a:p>
            <a:r>
              <a:rPr kumimoji="1" lang="ja-JP" altLang="en-US" sz="1600" dirty="0">
                <a:latin typeface="+mn-ea"/>
              </a:rPr>
              <a:t>伝達している．</a:t>
            </a:r>
            <a:endParaRPr kumimoji="1" lang="en-US" altLang="ja-JP" sz="1600" dirty="0">
              <a:latin typeface="+mn-ea"/>
            </a:endParaRPr>
          </a:p>
        </p:txBody>
      </p:sp>
      <p:sp>
        <p:nvSpPr>
          <p:cNvPr id="27" name="テキスト ボックス 26">
            <a:extLst>
              <a:ext uri="{FF2B5EF4-FFF2-40B4-BE49-F238E27FC236}">
                <a16:creationId xmlns:a16="http://schemas.microsoft.com/office/drawing/2014/main" id="{C2E3ADF8-7308-487F-B10B-6418A791D5C4}"/>
              </a:ext>
            </a:extLst>
          </p:cNvPr>
          <p:cNvSpPr txBox="1"/>
          <p:nvPr/>
        </p:nvSpPr>
        <p:spPr>
          <a:xfrm>
            <a:off x="6511291" y="3703225"/>
            <a:ext cx="2170198" cy="584775"/>
          </a:xfrm>
          <a:prstGeom prst="rect">
            <a:avLst/>
          </a:prstGeom>
          <a:noFill/>
        </p:spPr>
        <p:txBody>
          <a:bodyPr wrap="square" rtlCol="0">
            <a:spAutoFit/>
          </a:bodyPr>
          <a:lstStyle/>
          <a:p>
            <a:r>
              <a:rPr kumimoji="1" lang="ja-JP" altLang="en-US" sz="1600" dirty="0">
                <a:latin typeface="+mn-ea"/>
              </a:rPr>
              <a:t>再び樹脂を規定量</a:t>
            </a:r>
            <a:endParaRPr kumimoji="1" lang="en-US" altLang="ja-JP" sz="1600" dirty="0">
              <a:latin typeface="+mn-ea"/>
            </a:endParaRPr>
          </a:p>
          <a:p>
            <a:r>
              <a:rPr kumimoji="1" lang="ja-JP" altLang="en-US" sz="1600" dirty="0">
                <a:latin typeface="+mn-ea"/>
              </a:rPr>
              <a:t>積層する．</a:t>
            </a:r>
            <a:endParaRPr kumimoji="1" lang="en-US" altLang="ja-JP" sz="1600" dirty="0">
              <a:latin typeface="+mn-ea"/>
            </a:endParaRPr>
          </a:p>
        </p:txBody>
      </p:sp>
      <p:sp>
        <p:nvSpPr>
          <p:cNvPr id="31" name="テキスト ボックス 30">
            <a:extLst>
              <a:ext uri="{FF2B5EF4-FFF2-40B4-BE49-F238E27FC236}">
                <a16:creationId xmlns:a16="http://schemas.microsoft.com/office/drawing/2014/main" id="{7346C86C-4037-4161-AFAB-61C2BD7300AF}"/>
              </a:ext>
            </a:extLst>
          </p:cNvPr>
          <p:cNvSpPr txBox="1"/>
          <p:nvPr/>
        </p:nvSpPr>
        <p:spPr>
          <a:xfrm>
            <a:off x="6511670" y="1798226"/>
            <a:ext cx="2553782" cy="584775"/>
          </a:xfrm>
          <a:prstGeom prst="rect">
            <a:avLst/>
          </a:prstGeom>
          <a:noFill/>
        </p:spPr>
        <p:txBody>
          <a:bodyPr wrap="square" rtlCol="0">
            <a:spAutoFit/>
          </a:bodyPr>
          <a:lstStyle/>
          <a:p>
            <a:r>
              <a:rPr kumimoji="1" lang="ja-JP" altLang="en-US" sz="1600" dirty="0">
                <a:latin typeface="+mn-ea"/>
              </a:rPr>
              <a:t>穴に</a:t>
            </a:r>
            <a:r>
              <a:rPr kumimoji="1" lang="en-US" altLang="ja-JP" sz="1600" dirty="0">
                <a:latin typeface="+mn-ea"/>
              </a:rPr>
              <a:t>CFRP</a:t>
            </a:r>
            <a:r>
              <a:rPr kumimoji="1" lang="ja-JP" altLang="en-US" sz="1600" dirty="0">
                <a:latin typeface="+mn-ea"/>
              </a:rPr>
              <a:t>ロッドを</a:t>
            </a:r>
            <a:endParaRPr kumimoji="1" lang="en-US" altLang="ja-JP" sz="1600" dirty="0">
              <a:latin typeface="+mn-ea"/>
            </a:endParaRPr>
          </a:p>
          <a:p>
            <a:r>
              <a:rPr kumimoji="1" lang="ja-JP" altLang="en-US" sz="1600" dirty="0">
                <a:latin typeface="+mn-ea"/>
              </a:rPr>
              <a:t>自動的に落とし入れる．</a:t>
            </a:r>
            <a:endParaRPr kumimoji="1" lang="en-US" altLang="ja-JP" sz="1600" dirty="0">
              <a:latin typeface="+mn-ea"/>
            </a:endParaRPr>
          </a:p>
        </p:txBody>
      </p:sp>
      <p:grpSp>
        <p:nvGrpSpPr>
          <p:cNvPr id="61" name="グループ化 60">
            <a:extLst>
              <a:ext uri="{FF2B5EF4-FFF2-40B4-BE49-F238E27FC236}">
                <a16:creationId xmlns:a16="http://schemas.microsoft.com/office/drawing/2014/main" id="{7342A7B0-BEB5-40EC-8B98-9D0398E5DBAD}"/>
              </a:ext>
            </a:extLst>
          </p:cNvPr>
          <p:cNvGrpSpPr/>
          <p:nvPr/>
        </p:nvGrpSpPr>
        <p:grpSpPr>
          <a:xfrm>
            <a:off x="254177" y="974744"/>
            <a:ext cx="360000" cy="385283"/>
            <a:chOff x="222525" y="859440"/>
            <a:chExt cx="360000" cy="385283"/>
          </a:xfrm>
        </p:grpSpPr>
        <p:sp>
          <p:nvSpPr>
            <p:cNvPr id="32" name="楕円 31">
              <a:extLst>
                <a:ext uri="{FF2B5EF4-FFF2-40B4-BE49-F238E27FC236}">
                  <a16:creationId xmlns:a16="http://schemas.microsoft.com/office/drawing/2014/main" id="{31435C43-3CA7-40C7-9CEE-1EEFCEBF6A53}"/>
                </a:ext>
              </a:extLst>
            </p:cNvPr>
            <p:cNvSpPr/>
            <p:nvPr/>
          </p:nvSpPr>
          <p:spPr>
            <a:xfrm>
              <a:off x="222525" y="859440"/>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3" name="テキスト ボックス 32">
              <a:extLst>
                <a:ext uri="{FF2B5EF4-FFF2-40B4-BE49-F238E27FC236}">
                  <a16:creationId xmlns:a16="http://schemas.microsoft.com/office/drawing/2014/main" id="{5CEF9D60-5CC0-439F-98CF-7A767071C55F}"/>
                </a:ext>
              </a:extLst>
            </p:cNvPr>
            <p:cNvSpPr txBox="1"/>
            <p:nvPr/>
          </p:nvSpPr>
          <p:spPr>
            <a:xfrm>
              <a:off x="246061" y="875391"/>
              <a:ext cx="275716" cy="369332"/>
            </a:xfrm>
            <a:prstGeom prst="rect">
              <a:avLst/>
            </a:prstGeom>
            <a:noFill/>
          </p:spPr>
          <p:txBody>
            <a:bodyPr wrap="square" rtlCol="0">
              <a:spAutoFit/>
            </a:bodyPr>
            <a:lstStyle/>
            <a:p>
              <a:r>
                <a:rPr kumimoji="1" lang="en-US" altLang="ja-JP" dirty="0">
                  <a:solidFill>
                    <a:schemeClr val="bg1"/>
                  </a:solidFill>
                  <a:latin typeface="+mn-ea"/>
                </a:rPr>
                <a:t>1</a:t>
              </a:r>
              <a:endParaRPr kumimoji="1" lang="ja-JP" altLang="en-US" dirty="0">
                <a:solidFill>
                  <a:schemeClr val="bg1"/>
                </a:solidFill>
                <a:latin typeface="+mn-ea"/>
              </a:endParaRPr>
            </a:p>
          </p:txBody>
        </p:sp>
      </p:grpSp>
      <p:grpSp>
        <p:nvGrpSpPr>
          <p:cNvPr id="54" name="グループ化 53">
            <a:extLst>
              <a:ext uri="{FF2B5EF4-FFF2-40B4-BE49-F238E27FC236}">
                <a16:creationId xmlns:a16="http://schemas.microsoft.com/office/drawing/2014/main" id="{2AA960FB-D939-4276-B477-8ECA0C6D490B}"/>
              </a:ext>
            </a:extLst>
          </p:cNvPr>
          <p:cNvGrpSpPr/>
          <p:nvPr/>
        </p:nvGrpSpPr>
        <p:grpSpPr>
          <a:xfrm>
            <a:off x="4903936" y="974744"/>
            <a:ext cx="360000" cy="382982"/>
            <a:chOff x="4289451" y="866382"/>
            <a:chExt cx="360000" cy="382982"/>
          </a:xfrm>
        </p:grpSpPr>
        <p:sp>
          <p:nvSpPr>
            <p:cNvPr id="51" name="楕円 50">
              <a:extLst>
                <a:ext uri="{FF2B5EF4-FFF2-40B4-BE49-F238E27FC236}">
                  <a16:creationId xmlns:a16="http://schemas.microsoft.com/office/drawing/2014/main" id="{1E6D23C9-4EC1-4917-90C3-49AE7B99B451}"/>
                </a:ext>
              </a:extLst>
            </p:cNvPr>
            <p:cNvSpPr/>
            <p:nvPr/>
          </p:nvSpPr>
          <p:spPr>
            <a:xfrm>
              <a:off x="4289451" y="866382"/>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テキスト ボックス 52">
              <a:extLst>
                <a:ext uri="{FF2B5EF4-FFF2-40B4-BE49-F238E27FC236}">
                  <a16:creationId xmlns:a16="http://schemas.microsoft.com/office/drawing/2014/main" id="{63012845-F51F-4B59-85AF-4DA9BE25BAC8}"/>
                </a:ext>
              </a:extLst>
            </p:cNvPr>
            <p:cNvSpPr txBox="1"/>
            <p:nvPr/>
          </p:nvSpPr>
          <p:spPr>
            <a:xfrm>
              <a:off x="4314651" y="880032"/>
              <a:ext cx="275716" cy="369332"/>
            </a:xfrm>
            <a:prstGeom prst="rect">
              <a:avLst/>
            </a:prstGeom>
            <a:noFill/>
          </p:spPr>
          <p:txBody>
            <a:bodyPr wrap="square" rtlCol="0">
              <a:spAutoFit/>
            </a:bodyPr>
            <a:lstStyle/>
            <a:p>
              <a:r>
                <a:rPr kumimoji="1" lang="en-US" altLang="ja-JP" dirty="0">
                  <a:solidFill>
                    <a:schemeClr val="bg1"/>
                  </a:solidFill>
                  <a:latin typeface="+mn-ea"/>
                </a:rPr>
                <a:t>2</a:t>
              </a:r>
              <a:endParaRPr kumimoji="1" lang="ja-JP" altLang="en-US" dirty="0">
                <a:solidFill>
                  <a:schemeClr val="bg1"/>
                </a:solidFill>
                <a:latin typeface="+mn-ea"/>
              </a:endParaRPr>
            </a:p>
          </p:txBody>
        </p:sp>
      </p:grpSp>
      <p:grpSp>
        <p:nvGrpSpPr>
          <p:cNvPr id="55" name="グループ化 54">
            <a:extLst>
              <a:ext uri="{FF2B5EF4-FFF2-40B4-BE49-F238E27FC236}">
                <a16:creationId xmlns:a16="http://schemas.microsoft.com/office/drawing/2014/main" id="{19AEDEB7-1932-4CDF-87BD-49C16BDEE82B}"/>
              </a:ext>
            </a:extLst>
          </p:cNvPr>
          <p:cNvGrpSpPr/>
          <p:nvPr/>
        </p:nvGrpSpPr>
        <p:grpSpPr>
          <a:xfrm>
            <a:off x="275401" y="2691747"/>
            <a:ext cx="360000" cy="382982"/>
            <a:chOff x="4289451" y="866382"/>
            <a:chExt cx="360000" cy="382982"/>
          </a:xfrm>
        </p:grpSpPr>
        <p:sp>
          <p:nvSpPr>
            <p:cNvPr id="56" name="楕円 55">
              <a:extLst>
                <a:ext uri="{FF2B5EF4-FFF2-40B4-BE49-F238E27FC236}">
                  <a16:creationId xmlns:a16="http://schemas.microsoft.com/office/drawing/2014/main" id="{89CD3ADD-93AE-4D3F-BBAC-28D114683321}"/>
                </a:ext>
              </a:extLst>
            </p:cNvPr>
            <p:cNvSpPr/>
            <p:nvPr/>
          </p:nvSpPr>
          <p:spPr>
            <a:xfrm>
              <a:off x="4289451" y="866382"/>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7" name="テキスト ボックス 56">
              <a:extLst>
                <a:ext uri="{FF2B5EF4-FFF2-40B4-BE49-F238E27FC236}">
                  <a16:creationId xmlns:a16="http://schemas.microsoft.com/office/drawing/2014/main" id="{3E2C2A96-641B-49AC-A586-4FD23B9A4696}"/>
                </a:ext>
              </a:extLst>
            </p:cNvPr>
            <p:cNvSpPr txBox="1"/>
            <p:nvPr/>
          </p:nvSpPr>
          <p:spPr>
            <a:xfrm>
              <a:off x="4314651" y="880032"/>
              <a:ext cx="275716" cy="369332"/>
            </a:xfrm>
            <a:prstGeom prst="rect">
              <a:avLst/>
            </a:prstGeom>
            <a:noFill/>
          </p:spPr>
          <p:txBody>
            <a:bodyPr wrap="square" rtlCol="0">
              <a:spAutoFit/>
            </a:bodyPr>
            <a:lstStyle/>
            <a:p>
              <a:r>
                <a:rPr kumimoji="1" lang="en-US" altLang="ja-JP" dirty="0">
                  <a:solidFill>
                    <a:schemeClr val="bg1"/>
                  </a:solidFill>
                  <a:latin typeface="+mn-ea"/>
                </a:rPr>
                <a:t>3</a:t>
              </a:r>
              <a:endParaRPr kumimoji="1" lang="ja-JP" altLang="en-US" dirty="0">
                <a:solidFill>
                  <a:schemeClr val="bg1"/>
                </a:solidFill>
                <a:latin typeface="+mn-ea"/>
              </a:endParaRPr>
            </a:p>
          </p:txBody>
        </p:sp>
      </p:grpSp>
      <p:grpSp>
        <p:nvGrpSpPr>
          <p:cNvPr id="58" name="グループ化 57">
            <a:extLst>
              <a:ext uri="{FF2B5EF4-FFF2-40B4-BE49-F238E27FC236}">
                <a16:creationId xmlns:a16="http://schemas.microsoft.com/office/drawing/2014/main" id="{DA39506B-7E46-4A4F-8DA5-77A9E21D3988}"/>
              </a:ext>
            </a:extLst>
          </p:cNvPr>
          <p:cNvGrpSpPr/>
          <p:nvPr/>
        </p:nvGrpSpPr>
        <p:grpSpPr>
          <a:xfrm>
            <a:off x="4903936" y="2681769"/>
            <a:ext cx="360000" cy="385234"/>
            <a:chOff x="4289451" y="866382"/>
            <a:chExt cx="360000" cy="385234"/>
          </a:xfrm>
        </p:grpSpPr>
        <p:sp>
          <p:nvSpPr>
            <p:cNvPr id="59" name="楕円 58">
              <a:extLst>
                <a:ext uri="{FF2B5EF4-FFF2-40B4-BE49-F238E27FC236}">
                  <a16:creationId xmlns:a16="http://schemas.microsoft.com/office/drawing/2014/main" id="{8A1D8C2C-0381-401A-90DF-F46BE023DFBE}"/>
                </a:ext>
              </a:extLst>
            </p:cNvPr>
            <p:cNvSpPr/>
            <p:nvPr/>
          </p:nvSpPr>
          <p:spPr>
            <a:xfrm>
              <a:off x="4289451" y="866382"/>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0" name="テキスト ボックス 59">
              <a:extLst>
                <a:ext uri="{FF2B5EF4-FFF2-40B4-BE49-F238E27FC236}">
                  <a16:creationId xmlns:a16="http://schemas.microsoft.com/office/drawing/2014/main" id="{46EB50CC-8775-4A15-8324-5975412B9CE1}"/>
                </a:ext>
              </a:extLst>
            </p:cNvPr>
            <p:cNvSpPr txBox="1"/>
            <p:nvPr/>
          </p:nvSpPr>
          <p:spPr>
            <a:xfrm>
              <a:off x="4314651" y="882284"/>
              <a:ext cx="275716" cy="369332"/>
            </a:xfrm>
            <a:prstGeom prst="rect">
              <a:avLst/>
            </a:prstGeom>
            <a:noFill/>
          </p:spPr>
          <p:txBody>
            <a:bodyPr wrap="square" rtlCol="0">
              <a:spAutoFit/>
            </a:bodyPr>
            <a:lstStyle/>
            <a:p>
              <a:r>
                <a:rPr kumimoji="1" lang="en-US" altLang="ja-JP" dirty="0">
                  <a:solidFill>
                    <a:schemeClr val="bg1"/>
                  </a:solidFill>
                  <a:latin typeface="+mn-ea"/>
                </a:rPr>
                <a:t>4</a:t>
              </a:r>
              <a:endParaRPr kumimoji="1" lang="ja-JP" altLang="en-US" dirty="0">
                <a:solidFill>
                  <a:schemeClr val="bg1"/>
                </a:solidFill>
                <a:latin typeface="+mn-ea"/>
              </a:endParaRPr>
            </a:p>
          </p:txBody>
        </p:sp>
      </p:grpSp>
      <p:grpSp>
        <p:nvGrpSpPr>
          <p:cNvPr id="62" name="グループ化 61">
            <a:extLst>
              <a:ext uri="{FF2B5EF4-FFF2-40B4-BE49-F238E27FC236}">
                <a16:creationId xmlns:a16="http://schemas.microsoft.com/office/drawing/2014/main" id="{0D3E59EC-2466-46FC-B832-A125CB05A125}"/>
              </a:ext>
            </a:extLst>
          </p:cNvPr>
          <p:cNvGrpSpPr/>
          <p:nvPr/>
        </p:nvGrpSpPr>
        <p:grpSpPr>
          <a:xfrm>
            <a:off x="4903936" y="4581847"/>
            <a:ext cx="360000" cy="383469"/>
            <a:chOff x="4289451" y="866382"/>
            <a:chExt cx="360000" cy="383469"/>
          </a:xfrm>
        </p:grpSpPr>
        <p:sp>
          <p:nvSpPr>
            <p:cNvPr id="63" name="楕円 62">
              <a:extLst>
                <a:ext uri="{FF2B5EF4-FFF2-40B4-BE49-F238E27FC236}">
                  <a16:creationId xmlns:a16="http://schemas.microsoft.com/office/drawing/2014/main" id="{258DBE21-E864-419B-9FC3-CB7A8F20D3FE}"/>
                </a:ext>
              </a:extLst>
            </p:cNvPr>
            <p:cNvSpPr/>
            <p:nvPr/>
          </p:nvSpPr>
          <p:spPr>
            <a:xfrm>
              <a:off x="4289451" y="866382"/>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4" name="テキスト ボックス 63">
              <a:extLst>
                <a:ext uri="{FF2B5EF4-FFF2-40B4-BE49-F238E27FC236}">
                  <a16:creationId xmlns:a16="http://schemas.microsoft.com/office/drawing/2014/main" id="{045CE7FB-1893-4246-949A-19B02B38C983}"/>
                </a:ext>
              </a:extLst>
            </p:cNvPr>
            <p:cNvSpPr txBox="1"/>
            <p:nvPr/>
          </p:nvSpPr>
          <p:spPr>
            <a:xfrm>
              <a:off x="4317397" y="880519"/>
              <a:ext cx="275716" cy="369332"/>
            </a:xfrm>
            <a:prstGeom prst="rect">
              <a:avLst/>
            </a:prstGeom>
            <a:noFill/>
          </p:spPr>
          <p:txBody>
            <a:bodyPr wrap="square" rtlCol="0">
              <a:spAutoFit/>
            </a:bodyPr>
            <a:lstStyle/>
            <a:p>
              <a:r>
                <a:rPr kumimoji="1" lang="en-US" altLang="ja-JP" dirty="0">
                  <a:solidFill>
                    <a:schemeClr val="bg1"/>
                  </a:solidFill>
                  <a:latin typeface="+mn-ea"/>
                </a:rPr>
                <a:t>6</a:t>
              </a:r>
              <a:endParaRPr kumimoji="1" lang="ja-JP" altLang="en-US" dirty="0">
                <a:solidFill>
                  <a:schemeClr val="bg1"/>
                </a:solidFill>
                <a:latin typeface="+mn-ea"/>
              </a:endParaRPr>
            </a:p>
          </p:txBody>
        </p:sp>
      </p:grpSp>
      <p:grpSp>
        <p:nvGrpSpPr>
          <p:cNvPr id="65" name="グループ化 64">
            <a:extLst>
              <a:ext uri="{FF2B5EF4-FFF2-40B4-BE49-F238E27FC236}">
                <a16:creationId xmlns:a16="http://schemas.microsoft.com/office/drawing/2014/main" id="{6D586B5B-80B8-4CDA-8B69-66D1B392BA72}"/>
              </a:ext>
            </a:extLst>
          </p:cNvPr>
          <p:cNvGrpSpPr/>
          <p:nvPr/>
        </p:nvGrpSpPr>
        <p:grpSpPr>
          <a:xfrm>
            <a:off x="275401" y="4590125"/>
            <a:ext cx="360000" cy="382523"/>
            <a:chOff x="4289451" y="866382"/>
            <a:chExt cx="360000" cy="382523"/>
          </a:xfrm>
        </p:grpSpPr>
        <p:sp>
          <p:nvSpPr>
            <p:cNvPr id="66" name="楕円 65">
              <a:extLst>
                <a:ext uri="{FF2B5EF4-FFF2-40B4-BE49-F238E27FC236}">
                  <a16:creationId xmlns:a16="http://schemas.microsoft.com/office/drawing/2014/main" id="{6B2B5660-03B5-48DB-82B8-848B39D3DB81}"/>
                </a:ext>
              </a:extLst>
            </p:cNvPr>
            <p:cNvSpPr/>
            <p:nvPr/>
          </p:nvSpPr>
          <p:spPr>
            <a:xfrm>
              <a:off x="4289451" y="866382"/>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7" name="テキスト ボックス 66">
              <a:extLst>
                <a:ext uri="{FF2B5EF4-FFF2-40B4-BE49-F238E27FC236}">
                  <a16:creationId xmlns:a16="http://schemas.microsoft.com/office/drawing/2014/main" id="{4AB28CFB-1B72-4906-A974-96E8FD5BA89A}"/>
                </a:ext>
              </a:extLst>
            </p:cNvPr>
            <p:cNvSpPr txBox="1"/>
            <p:nvPr/>
          </p:nvSpPr>
          <p:spPr>
            <a:xfrm>
              <a:off x="4316827" y="879573"/>
              <a:ext cx="275716" cy="369332"/>
            </a:xfrm>
            <a:prstGeom prst="rect">
              <a:avLst/>
            </a:prstGeom>
            <a:noFill/>
          </p:spPr>
          <p:txBody>
            <a:bodyPr wrap="square" rtlCol="0">
              <a:spAutoFit/>
            </a:bodyPr>
            <a:lstStyle/>
            <a:p>
              <a:r>
                <a:rPr kumimoji="1" lang="en-US" altLang="ja-JP" dirty="0">
                  <a:solidFill>
                    <a:schemeClr val="bg1"/>
                  </a:solidFill>
                  <a:latin typeface="+mn-ea"/>
                </a:rPr>
                <a:t>5</a:t>
              </a:r>
              <a:endParaRPr kumimoji="1" lang="ja-JP" altLang="en-US" dirty="0">
                <a:solidFill>
                  <a:schemeClr val="bg1"/>
                </a:solidFill>
                <a:latin typeface="+mn-ea"/>
              </a:endParaRPr>
            </a:p>
          </p:txBody>
        </p:sp>
      </p:grpSp>
      <p:sp>
        <p:nvSpPr>
          <p:cNvPr id="72" name="テキスト ボックス 71">
            <a:extLst>
              <a:ext uri="{FF2B5EF4-FFF2-40B4-BE49-F238E27FC236}">
                <a16:creationId xmlns:a16="http://schemas.microsoft.com/office/drawing/2014/main" id="{97D6A644-9C40-4248-A5B3-80B4B9391C18}"/>
              </a:ext>
            </a:extLst>
          </p:cNvPr>
          <p:cNvSpPr txBox="1"/>
          <p:nvPr/>
        </p:nvSpPr>
        <p:spPr>
          <a:xfrm>
            <a:off x="6491857" y="5331757"/>
            <a:ext cx="2561501" cy="1323439"/>
          </a:xfrm>
          <a:prstGeom prst="rect">
            <a:avLst/>
          </a:prstGeom>
          <a:noFill/>
        </p:spPr>
        <p:txBody>
          <a:bodyPr wrap="square" rtlCol="0">
            <a:spAutoFit/>
          </a:bodyPr>
          <a:lstStyle/>
          <a:p>
            <a:r>
              <a:rPr kumimoji="1" lang="ja-JP" altLang="en-US" sz="1600" dirty="0">
                <a:latin typeface="+mn-ea"/>
              </a:rPr>
              <a:t>④と⑤の工程を</a:t>
            </a:r>
            <a:endParaRPr kumimoji="1" lang="en-US" altLang="ja-JP" sz="1600" dirty="0">
              <a:latin typeface="+mn-ea"/>
            </a:endParaRPr>
          </a:p>
          <a:p>
            <a:r>
              <a:rPr kumimoji="1" lang="ja-JP" altLang="en-US" sz="1600" dirty="0">
                <a:latin typeface="+mn-ea"/>
              </a:rPr>
              <a:t>繰り返し，最後に蓋をするように樹脂を</a:t>
            </a:r>
            <a:endParaRPr kumimoji="1" lang="en-US" altLang="ja-JP" sz="1600" dirty="0">
              <a:latin typeface="+mn-ea"/>
            </a:endParaRPr>
          </a:p>
          <a:p>
            <a:r>
              <a:rPr kumimoji="1" lang="ja-JP" altLang="en-US" sz="1600" dirty="0">
                <a:latin typeface="+mn-ea"/>
              </a:rPr>
              <a:t>積層させることで</a:t>
            </a:r>
            <a:endParaRPr kumimoji="1" lang="en-US" altLang="ja-JP" sz="1600" dirty="0">
              <a:latin typeface="+mn-ea"/>
            </a:endParaRPr>
          </a:p>
          <a:p>
            <a:r>
              <a:rPr kumimoji="1" lang="ja-JP" altLang="en-US" sz="1600" dirty="0">
                <a:latin typeface="+mn-ea"/>
              </a:rPr>
              <a:t>自動埋め込みが完了．</a:t>
            </a:r>
            <a:endParaRPr kumimoji="1" lang="en-US" altLang="ja-JP" sz="1600" dirty="0">
              <a:latin typeface="+mn-ea"/>
            </a:endParaRPr>
          </a:p>
        </p:txBody>
      </p:sp>
      <p:cxnSp>
        <p:nvCxnSpPr>
          <p:cNvPr id="74" name="直線コネクタ 73">
            <a:extLst>
              <a:ext uri="{FF2B5EF4-FFF2-40B4-BE49-F238E27FC236}">
                <a16:creationId xmlns:a16="http://schemas.microsoft.com/office/drawing/2014/main" id="{495150C5-3788-4DD7-8A4B-23082BF5CA51}"/>
              </a:ext>
            </a:extLst>
          </p:cNvPr>
          <p:cNvCxnSpPr>
            <a:cxnSpLocks/>
          </p:cNvCxnSpPr>
          <p:nvPr/>
        </p:nvCxnSpPr>
        <p:spPr>
          <a:xfrm>
            <a:off x="257511" y="2592476"/>
            <a:ext cx="8581689"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F5EFD5F-8DF5-4329-BE53-A88F12F33E0A}"/>
              </a:ext>
            </a:extLst>
          </p:cNvPr>
          <p:cNvCxnSpPr>
            <a:cxnSpLocks/>
          </p:cNvCxnSpPr>
          <p:nvPr/>
        </p:nvCxnSpPr>
        <p:spPr>
          <a:xfrm>
            <a:off x="257511" y="4497476"/>
            <a:ext cx="851501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63C378B3-1D89-4D80-8177-37256E6B5EDD}"/>
              </a:ext>
            </a:extLst>
          </p:cNvPr>
          <p:cNvSpPr/>
          <p:nvPr/>
        </p:nvSpPr>
        <p:spPr>
          <a:xfrm>
            <a:off x="6153150" y="1111088"/>
            <a:ext cx="611951" cy="261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テキスト ボックス 36">
            <a:extLst>
              <a:ext uri="{FF2B5EF4-FFF2-40B4-BE49-F238E27FC236}">
                <a16:creationId xmlns:a16="http://schemas.microsoft.com/office/drawing/2014/main" id="{75C3D2E2-885C-4D08-A7FE-CFDC0CDFD352}"/>
              </a:ext>
            </a:extLst>
          </p:cNvPr>
          <p:cNvSpPr txBox="1"/>
          <p:nvPr/>
        </p:nvSpPr>
        <p:spPr>
          <a:xfrm>
            <a:off x="1808012" y="1382396"/>
            <a:ext cx="2707006" cy="1077218"/>
          </a:xfrm>
          <a:prstGeom prst="rect">
            <a:avLst/>
          </a:prstGeom>
          <a:noFill/>
        </p:spPr>
        <p:txBody>
          <a:bodyPr wrap="square" rtlCol="0">
            <a:spAutoFit/>
          </a:bodyPr>
          <a:lstStyle/>
          <a:p>
            <a:r>
              <a:rPr kumimoji="1" lang="en-US" altLang="ja-JP" sz="1600" dirty="0">
                <a:latin typeface="+mn-ea"/>
              </a:rPr>
              <a:t>3D</a:t>
            </a:r>
            <a:r>
              <a:rPr kumimoji="1" lang="ja-JP" altLang="en-US" sz="1600" dirty="0">
                <a:latin typeface="+mn-ea"/>
              </a:rPr>
              <a:t>プリンターで樹脂を規定量積層する．</a:t>
            </a:r>
            <a:endParaRPr kumimoji="1" lang="en-US" altLang="ja-JP" sz="1600" dirty="0">
              <a:latin typeface="+mn-ea"/>
            </a:endParaRPr>
          </a:p>
          <a:p>
            <a:r>
              <a:rPr kumimoji="1" lang="ja-JP" altLang="en-US" sz="1600" dirty="0">
                <a:latin typeface="+mn-ea"/>
              </a:rPr>
              <a:t>その際，予め穴を</a:t>
            </a:r>
            <a:endParaRPr kumimoji="1" lang="en-US" altLang="ja-JP" sz="1600" dirty="0">
              <a:latin typeface="+mn-ea"/>
            </a:endParaRPr>
          </a:p>
          <a:p>
            <a:r>
              <a:rPr kumimoji="1" lang="ja-JP" altLang="en-US" sz="1600" dirty="0">
                <a:latin typeface="+mn-ea"/>
              </a:rPr>
              <a:t>空けておく．</a:t>
            </a:r>
            <a:endParaRPr kumimoji="1" lang="en-US" altLang="ja-JP" sz="1600" dirty="0">
              <a:latin typeface="+mn-ea"/>
            </a:endParaRPr>
          </a:p>
        </p:txBody>
      </p:sp>
      <p:sp>
        <p:nvSpPr>
          <p:cNvPr id="38" name="テキスト ボックス 37">
            <a:extLst>
              <a:ext uri="{FF2B5EF4-FFF2-40B4-BE49-F238E27FC236}">
                <a16:creationId xmlns:a16="http://schemas.microsoft.com/office/drawing/2014/main" id="{46BC8BC3-D587-4AC8-A1F1-CF0B85B72861}"/>
              </a:ext>
            </a:extLst>
          </p:cNvPr>
          <p:cNvSpPr txBox="1"/>
          <p:nvPr/>
        </p:nvSpPr>
        <p:spPr>
          <a:xfrm>
            <a:off x="1822393" y="3002419"/>
            <a:ext cx="2892930" cy="1323439"/>
          </a:xfrm>
          <a:prstGeom prst="rect">
            <a:avLst/>
          </a:prstGeom>
          <a:noFill/>
        </p:spPr>
        <p:txBody>
          <a:bodyPr wrap="square" rtlCol="0">
            <a:spAutoFit/>
          </a:bodyPr>
          <a:lstStyle/>
          <a:p>
            <a:r>
              <a:rPr kumimoji="1" lang="ja-JP" altLang="en-US" sz="1600" dirty="0">
                <a:latin typeface="+mn-ea"/>
              </a:rPr>
              <a:t>エポキシ樹脂を自動的に流しいれる．</a:t>
            </a:r>
            <a:endParaRPr kumimoji="1" lang="en-US" altLang="ja-JP" sz="1600" dirty="0">
              <a:latin typeface="+mn-ea"/>
            </a:endParaRPr>
          </a:p>
          <a:p>
            <a:r>
              <a:rPr kumimoji="1" lang="ja-JP" altLang="en-US" sz="1600" dirty="0">
                <a:latin typeface="+mn-ea"/>
              </a:rPr>
              <a:t>その際，</a:t>
            </a:r>
            <a:r>
              <a:rPr kumimoji="1" lang="en-US" altLang="ja-JP" sz="1600" dirty="0">
                <a:latin typeface="+mn-ea"/>
              </a:rPr>
              <a:t>CFRP</a:t>
            </a:r>
            <a:r>
              <a:rPr kumimoji="1" lang="ja-JP" altLang="en-US" sz="1600" dirty="0">
                <a:latin typeface="+mn-ea"/>
              </a:rPr>
              <a:t>ロッドの</a:t>
            </a:r>
            <a:endParaRPr kumimoji="1" lang="en-US" altLang="ja-JP" sz="1600" dirty="0">
              <a:latin typeface="+mn-ea"/>
            </a:endParaRPr>
          </a:p>
          <a:p>
            <a:r>
              <a:rPr kumimoji="1" lang="ja-JP" altLang="en-US" sz="1600" dirty="0">
                <a:latin typeface="+mn-ea"/>
              </a:rPr>
              <a:t>上部分はエポキシ樹脂で埋もれないようにする．</a:t>
            </a:r>
            <a:endParaRPr kumimoji="1" lang="en-US" altLang="ja-JP" sz="1600" dirty="0">
              <a:latin typeface="+mn-ea"/>
            </a:endParaRPr>
          </a:p>
        </p:txBody>
      </p:sp>
    </p:spTree>
    <p:extLst>
      <p:ext uri="{BB962C8B-B14F-4D97-AF65-F5344CB8AC3E}">
        <p14:creationId xmlns:p14="http://schemas.microsoft.com/office/powerpoint/2010/main" val="2144232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26643" y="111477"/>
            <a:ext cx="6315693" cy="461665"/>
          </a:xfrm>
          <a:prstGeom prst="rect">
            <a:avLst/>
          </a:prstGeom>
          <a:noFill/>
        </p:spPr>
        <p:txBody>
          <a:bodyPr wrap="square" rtlCol="0">
            <a:spAutoFit/>
          </a:bodyPr>
          <a:lstStyle/>
          <a:p>
            <a:r>
              <a:rPr kumimoji="1" lang="ja-JP" altLang="en-US" sz="2400" b="1" dirty="0">
                <a:solidFill>
                  <a:schemeClr val="bg1"/>
                </a:solidFill>
                <a:latin typeface="+mn-ea"/>
              </a:rPr>
              <a:t> 研究背景２｜</a:t>
            </a:r>
            <a:r>
              <a:rPr kumimoji="1" lang="ja-JP" altLang="en-US" sz="2400" dirty="0">
                <a:solidFill>
                  <a:schemeClr val="bg1"/>
                </a:solidFill>
                <a:latin typeface="+mn-ea"/>
              </a:rPr>
              <a:t>建設用</a:t>
            </a:r>
            <a:r>
              <a:rPr kumimoji="1" lang="en-US" altLang="ja-JP" sz="2400" dirty="0">
                <a:solidFill>
                  <a:schemeClr val="bg1"/>
                </a:solidFill>
                <a:latin typeface="+mn-ea"/>
              </a:rPr>
              <a:t>3D</a:t>
            </a:r>
            <a:r>
              <a:rPr kumimoji="1" lang="ja-JP" altLang="en-US" sz="2400" dirty="0">
                <a:solidFill>
                  <a:schemeClr val="bg1"/>
                </a:solidFill>
                <a:latin typeface="+mn-ea"/>
              </a:rPr>
              <a:t>プリンター</a:t>
            </a:r>
            <a:endParaRPr kumimoji="1" lang="en-US" altLang="ja-JP" sz="2400" dirty="0">
              <a:solidFill>
                <a:schemeClr val="bg1"/>
              </a:solidFill>
              <a:latin typeface="+mn-ea"/>
            </a:endParaRPr>
          </a:p>
        </p:txBody>
      </p:sp>
      <p:sp>
        <p:nvSpPr>
          <p:cNvPr id="46" name="テキスト ボックス 45">
            <a:extLst>
              <a:ext uri="{FF2B5EF4-FFF2-40B4-BE49-F238E27FC236}">
                <a16:creationId xmlns:a16="http://schemas.microsoft.com/office/drawing/2014/main" id="{0D551BC8-5CEA-42F0-AB33-1CD0393460A6}"/>
              </a:ext>
            </a:extLst>
          </p:cNvPr>
          <p:cNvSpPr txBox="1"/>
          <p:nvPr/>
        </p:nvSpPr>
        <p:spPr>
          <a:xfrm>
            <a:off x="1669265" y="2943401"/>
            <a:ext cx="1918277" cy="261610"/>
          </a:xfrm>
          <a:prstGeom prst="rect">
            <a:avLst/>
          </a:prstGeom>
          <a:noFill/>
        </p:spPr>
        <p:txBody>
          <a:bodyPr wrap="square">
            <a:spAutoFit/>
          </a:bodyPr>
          <a:lstStyle/>
          <a:p>
            <a:r>
              <a:rPr kumimoji="1" lang="en-US" altLang="ja-JP" sz="1050" dirty="0">
                <a:latin typeface="+mn-ea"/>
              </a:rPr>
              <a:t>[2] F. Bos et al.</a:t>
            </a:r>
            <a:endParaRPr lang="ja-JP" altLang="en-US" sz="1050" dirty="0"/>
          </a:p>
        </p:txBody>
      </p:sp>
      <p:sp>
        <p:nvSpPr>
          <p:cNvPr id="48" name="四角形: 角を丸くする 47">
            <a:extLst>
              <a:ext uri="{FF2B5EF4-FFF2-40B4-BE49-F238E27FC236}">
                <a16:creationId xmlns:a16="http://schemas.microsoft.com/office/drawing/2014/main" id="{F1EF5BC3-BE20-4AE1-A14F-E41032A233FC}"/>
              </a:ext>
            </a:extLst>
          </p:cNvPr>
          <p:cNvSpPr/>
          <p:nvPr/>
        </p:nvSpPr>
        <p:spPr>
          <a:xfrm>
            <a:off x="519819" y="982235"/>
            <a:ext cx="8052013" cy="2351865"/>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1" name="四角形: 角を丸くする 50">
            <a:extLst>
              <a:ext uri="{FF2B5EF4-FFF2-40B4-BE49-F238E27FC236}">
                <a16:creationId xmlns:a16="http://schemas.microsoft.com/office/drawing/2014/main" id="{4A8DCDD8-0623-4CBF-A3FE-B0B415A9C570}"/>
              </a:ext>
            </a:extLst>
          </p:cNvPr>
          <p:cNvSpPr/>
          <p:nvPr/>
        </p:nvSpPr>
        <p:spPr>
          <a:xfrm>
            <a:off x="865315" y="808633"/>
            <a:ext cx="2354963" cy="349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2" name="テキスト ボックス 51">
            <a:extLst>
              <a:ext uri="{FF2B5EF4-FFF2-40B4-BE49-F238E27FC236}">
                <a16:creationId xmlns:a16="http://schemas.microsoft.com/office/drawing/2014/main" id="{1E9934F1-7527-41BF-A1B9-00232D8FA858}"/>
              </a:ext>
            </a:extLst>
          </p:cNvPr>
          <p:cNvSpPr txBox="1"/>
          <p:nvPr/>
        </p:nvSpPr>
        <p:spPr>
          <a:xfrm>
            <a:off x="1004163" y="813690"/>
            <a:ext cx="2299903" cy="338554"/>
          </a:xfrm>
          <a:prstGeom prst="rect">
            <a:avLst/>
          </a:prstGeom>
          <a:noFill/>
        </p:spPr>
        <p:txBody>
          <a:bodyPr wrap="square" rtlCol="0">
            <a:spAutoFit/>
          </a:bodyPr>
          <a:lstStyle/>
          <a:p>
            <a:r>
              <a:rPr kumimoji="1" lang="ja-JP" altLang="en-US" sz="1600" b="1" dirty="0">
                <a:solidFill>
                  <a:schemeClr val="accent1">
                    <a:lumMod val="50000"/>
                  </a:schemeClr>
                </a:solidFill>
                <a:latin typeface="+mn-ea"/>
              </a:rPr>
              <a:t>建設用</a:t>
            </a:r>
            <a:r>
              <a:rPr kumimoji="1" lang="en-US" altLang="ja-JP" sz="1600" b="1" dirty="0">
                <a:solidFill>
                  <a:schemeClr val="accent1">
                    <a:lumMod val="50000"/>
                  </a:schemeClr>
                </a:solidFill>
                <a:latin typeface="+mn-ea"/>
              </a:rPr>
              <a:t>3D</a:t>
            </a:r>
            <a:r>
              <a:rPr kumimoji="1" lang="ja-JP" altLang="en-US" sz="1600" b="1" dirty="0">
                <a:solidFill>
                  <a:schemeClr val="accent1">
                    <a:lumMod val="50000"/>
                  </a:schemeClr>
                </a:solidFill>
                <a:latin typeface="+mn-ea"/>
              </a:rPr>
              <a:t>プリンター</a:t>
            </a:r>
          </a:p>
        </p:txBody>
      </p:sp>
      <p:pic>
        <p:nvPicPr>
          <p:cNvPr id="6" name="図 5">
            <a:extLst>
              <a:ext uri="{FF2B5EF4-FFF2-40B4-BE49-F238E27FC236}">
                <a16:creationId xmlns:a16="http://schemas.microsoft.com/office/drawing/2014/main" id="{68C002C7-6A45-4F31-96B0-A9B41ED3C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979" y="1309339"/>
            <a:ext cx="2230237" cy="1636438"/>
          </a:xfrm>
          <a:prstGeom prst="rect">
            <a:avLst/>
          </a:prstGeom>
        </p:spPr>
      </p:pic>
      <p:sp>
        <p:nvSpPr>
          <p:cNvPr id="13" name="四角形: 角を丸くする 12">
            <a:extLst>
              <a:ext uri="{FF2B5EF4-FFF2-40B4-BE49-F238E27FC236}">
                <a16:creationId xmlns:a16="http://schemas.microsoft.com/office/drawing/2014/main" id="{C0FC80C8-D9BF-4C3A-B369-321D8B7C2AF8}"/>
              </a:ext>
            </a:extLst>
          </p:cNvPr>
          <p:cNvSpPr/>
          <p:nvPr/>
        </p:nvSpPr>
        <p:spPr>
          <a:xfrm>
            <a:off x="519819" y="3953520"/>
            <a:ext cx="8052013" cy="2590403"/>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4" name="二等辺三角形 13">
            <a:extLst>
              <a:ext uri="{FF2B5EF4-FFF2-40B4-BE49-F238E27FC236}">
                <a16:creationId xmlns:a16="http://schemas.microsoft.com/office/drawing/2014/main" id="{66FA57B3-80F9-4595-8910-E90F668F838C}"/>
              </a:ext>
            </a:extLst>
          </p:cNvPr>
          <p:cNvSpPr/>
          <p:nvPr/>
        </p:nvSpPr>
        <p:spPr>
          <a:xfrm rot="10800000">
            <a:off x="4008445" y="3558925"/>
            <a:ext cx="1116399" cy="1895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5" name="四角形: 角を丸くする 14">
            <a:extLst>
              <a:ext uri="{FF2B5EF4-FFF2-40B4-BE49-F238E27FC236}">
                <a16:creationId xmlns:a16="http://schemas.microsoft.com/office/drawing/2014/main" id="{90E7BCA6-CB97-48BE-979D-59EF7387FBA0}"/>
              </a:ext>
            </a:extLst>
          </p:cNvPr>
          <p:cNvSpPr/>
          <p:nvPr/>
        </p:nvSpPr>
        <p:spPr>
          <a:xfrm>
            <a:off x="816111" y="3752983"/>
            <a:ext cx="2037786" cy="339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n-ea"/>
            </a:endParaRPr>
          </a:p>
        </p:txBody>
      </p:sp>
      <p:sp>
        <p:nvSpPr>
          <p:cNvPr id="19" name="テキスト ボックス 18">
            <a:extLst>
              <a:ext uri="{FF2B5EF4-FFF2-40B4-BE49-F238E27FC236}">
                <a16:creationId xmlns:a16="http://schemas.microsoft.com/office/drawing/2014/main" id="{D07D0063-7B09-449F-AE9E-BA9D33FADB77}"/>
              </a:ext>
            </a:extLst>
          </p:cNvPr>
          <p:cNvSpPr txBox="1"/>
          <p:nvPr/>
        </p:nvSpPr>
        <p:spPr>
          <a:xfrm>
            <a:off x="970997" y="3817916"/>
            <a:ext cx="2143598"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RC</a:t>
            </a:r>
            <a:r>
              <a:rPr kumimoji="1" lang="ja-JP" altLang="en-US" sz="1600" b="1" dirty="0">
                <a:solidFill>
                  <a:schemeClr val="accent1">
                    <a:lumMod val="50000"/>
                  </a:schemeClr>
                </a:solidFill>
                <a:latin typeface="+mn-ea"/>
              </a:rPr>
              <a:t>構造の自動化</a:t>
            </a:r>
            <a:endParaRPr kumimoji="1" lang="ja-JP" altLang="en-US" sz="1600" dirty="0">
              <a:latin typeface="+mn-ea"/>
            </a:endParaRPr>
          </a:p>
        </p:txBody>
      </p:sp>
      <p:sp>
        <p:nvSpPr>
          <p:cNvPr id="23" name="テキスト ボックス 22">
            <a:extLst>
              <a:ext uri="{FF2B5EF4-FFF2-40B4-BE49-F238E27FC236}">
                <a16:creationId xmlns:a16="http://schemas.microsoft.com/office/drawing/2014/main" id="{38830246-D06E-4C50-AF6A-371BE5E47959}"/>
              </a:ext>
            </a:extLst>
          </p:cNvPr>
          <p:cNvSpPr txBox="1"/>
          <p:nvPr/>
        </p:nvSpPr>
        <p:spPr>
          <a:xfrm>
            <a:off x="3036559" y="4607740"/>
            <a:ext cx="1872073" cy="1492716"/>
          </a:xfrm>
          <a:prstGeom prst="rect">
            <a:avLst/>
          </a:prstGeom>
          <a:noFill/>
        </p:spPr>
        <p:txBody>
          <a:bodyPr wrap="square" rtlCol="0">
            <a:spAutoFit/>
          </a:bodyPr>
          <a:lstStyle/>
          <a:p>
            <a:r>
              <a:rPr kumimoji="1" lang="ja-JP" altLang="en-US" sz="1600" b="1" dirty="0"/>
              <a:t>水平方向：</a:t>
            </a:r>
            <a:endParaRPr kumimoji="1" lang="en-US" altLang="ja-JP" sz="1600" b="1" dirty="0"/>
          </a:p>
          <a:p>
            <a:r>
              <a:rPr kumimoji="1" lang="ja-JP" altLang="en-US" sz="1600" b="1" dirty="0"/>
              <a:t>自動化は</a:t>
            </a:r>
            <a:endParaRPr kumimoji="1" lang="en-US" altLang="ja-JP" sz="1600" b="1" dirty="0"/>
          </a:p>
          <a:p>
            <a:r>
              <a:rPr kumimoji="1" lang="ja-JP" altLang="en-US" sz="1600" b="1" dirty="0"/>
              <a:t>実現している</a:t>
            </a:r>
            <a:endParaRPr kumimoji="1" lang="en-US" altLang="ja-JP" sz="1600" b="1" dirty="0"/>
          </a:p>
          <a:p>
            <a:endParaRPr kumimoji="1" lang="en-US" altLang="ja-JP" sz="700" dirty="0"/>
          </a:p>
          <a:p>
            <a:r>
              <a:rPr kumimoji="1" lang="ja-JP" altLang="en-US" sz="1200" dirty="0"/>
              <a:t>モルタルの内部に</a:t>
            </a:r>
            <a:endParaRPr kumimoji="1" lang="en-US" altLang="ja-JP" sz="1200" dirty="0"/>
          </a:p>
          <a:p>
            <a:r>
              <a:rPr kumimoji="1" lang="ja-JP" altLang="en-US" sz="1200" dirty="0"/>
              <a:t>連続したスチールケーブルを埋め込む</a:t>
            </a:r>
            <a:endParaRPr kumimoji="1" lang="en-US" altLang="ja-JP" sz="1200" dirty="0"/>
          </a:p>
        </p:txBody>
      </p:sp>
      <p:pic>
        <p:nvPicPr>
          <p:cNvPr id="24" name="図 23">
            <a:extLst>
              <a:ext uri="{FF2B5EF4-FFF2-40B4-BE49-F238E27FC236}">
                <a16:creationId xmlns:a16="http://schemas.microsoft.com/office/drawing/2014/main" id="{7FE21E83-6278-4FD7-B0C5-15ABC74B228B}"/>
              </a:ext>
            </a:extLst>
          </p:cNvPr>
          <p:cNvPicPr>
            <a:picLocks noChangeAspect="1"/>
          </p:cNvPicPr>
          <p:nvPr/>
        </p:nvPicPr>
        <p:blipFill rotWithShape="1">
          <a:blip r:embed="rId4">
            <a:extLst>
              <a:ext uri="{28A0092B-C50C-407E-A947-70E740481C1C}">
                <a14:useLocalDpi xmlns:a14="http://schemas.microsoft.com/office/drawing/2010/main" val="0"/>
              </a:ext>
            </a:extLst>
          </a:blip>
          <a:srcRect l="11382" r="13102"/>
          <a:stretch/>
        </p:blipFill>
        <p:spPr>
          <a:xfrm>
            <a:off x="978681" y="4606731"/>
            <a:ext cx="1975358" cy="1498477"/>
          </a:xfrm>
          <a:prstGeom prst="rect">
            <a:avLst/>
          </a:prstGeom>
        </p:spPr>
      </p:pic>
      <p:sp>
        <p:nvSpPr>
          <p:cNvPr id="26" name="テキスト ボックス 25">
            <a:extLst>
              <a:ext uri="{FF2B5EF4-FFF2-40B4-BE49-F238E27FC236}">
                <a16:creationId xmlns:a16="http://schemas.microsoft.com/office/drawing/2014/main" id="{CD2DB87B-DACA-4926-8CEA-2B12737C93BF}"/>
              </a:ext>
            </a:extLst>
          </p:cNvPr>
          <p:cNvSpPr txBox="1"/>
          <p:nvPr/>
        </p:nvSpPr>
        <p:spPr>
          <a:xfrm>
            <a:off x="1348176" y="6100456"/>
            <a:ext cx="1423350" cy="261610"/>
          </a:xfrm>
          <a:prstGeom prst="rect">
            <a:avLst/>
          </a:prstGeom>
          <a:noFill/>
        </p:spPr>
        <p:txBody>
          <a:bodyPr wrap="square">
            <a:spAutoFit/>
          </a:bodyPr>
          <a:lstStyle/>
          <a:p>
            <a:r>
              <a:rPr kumimoji="1" lang="en-US" altLang="ja-JP" sz="1050" dirty="0">
                <a:latin typeface="+mn-ea"/>
              </a:rPr>
              <a:t>[3] Q.-C. P et al.</a:t>
            </a:r>
            <a:endParaRPr lang="ja-JP" altLang="en-US" sz="1050" dirty="0"/>
          </a:p>
        </p:txBody>
      </p:sp>
      <p:sp>
        <p:nvSpPr>
          <p:cNvPr id="27" name="テキスト ボックス 26">
            <a:extLst>
              <a:ext uri="{FF2B5EF4-FFF2-40B4-BE49-F238E27FC236}">
                <a16:creationId xmlns:a16="http://schemas.microsoft.com/office/drawing/2014/main" id="{D88563B5-0F14-4EEB-B017-8F3CD1D1EBB6}"/>
              </a:ext>
            </a:extLst>
          </p:cNvPr>
          <p:cNvSpPr txBox="1"/>
          <p:nvPr/>
        </p:nvSpPr>
        <p:spPr>
          <a:xfrm>
            <a:off x="6509911" y="4606731"/>
            <a:ext cx="1872073" cy="1492716"/>
          </a:xfrm>
          <a:prstGeom prst="rect">
            <a:avLst/>
          </a:prstGeom>
          <a:noFill/>
        </p:spPr>
        <p:txBody>
          <a:bodyPr wrap="square" rtlCol="0">
            <a:spAutoFit/>
          </a:bodyPr>
          <a:lstStyle/>
          <a:p>
            <a:r>
              <a:rPr kumimoji="1" lang="ja-JP" altLang="en-US" sz="1600" b="1" dirty="0"/>
              <a:t>厚さ方向：</a:t>
            </a:r>
            <a:endParaRPr kumimoji="1" lang="en-US" altLang="ja-JP" sz="1600" b="1" dirty="0"/>
          </a:p>
          <a:p>
            <a:r>
              <a:rPr kumimoji="1" lang="ja-JP" altLang="en-US" sz="1600" b="1" dirty="0"/>
              <a:t>自動化は</a:t>
            </a:r>
            <a:endParaRPr kumimoji="1" lang="en-US" altLang="ja-JP" sz="1600" b="1" dirty="0"/>
          </a:p>
          <a:p>
            <a:r>
              <a:rPr kumimoji="1" lang="ja-JP" altLang="en-US" sz="1600" b="1" dirty="0"/>
              <a:t>実現していない</a:t>
            </a:r>
            <a:endParaRPr kumimoji="1" lang="en-US" altLang="ja-JP" sz="1600" b="1" dirty="0"/>
          </a:p>
          <a:p>
            <a:endParaRPr kumimoji="1" lang="en-US" altLang="ja-JP" sz="700" dirty="0"/>
          </a:p>
          <a:p>
            <a:r>
              <a:rPr kumimoji="1" lang="en-US" altLang="ja-JP" sz="1200" dirty="0"/>
              <a:t>3D</a:t>
            </a:r>
            <a:r>
              <a:rPr kumimoji="1" lang="ja-JP" altLang="en-US" sz="1200" dirty="0"/>
              <a:t>プリント後，</a:t>
            </a:r>
            <a:endParaRPr kumimoji="1" lang="en-US" altLang="ja-JP" sz="1200" dirty="0"/>
          </a:p>
          <a:p>
            <a:r>
              <a:rPr kumimoji="1" lang="ja-JP" altLang="en-US" sz="1200" dirty="0"/>
              <a:t>手作業によって</a:t>
            </a:r>
            <a:endParaRPr kumimoji="1" lang="en-US" altLang="ja-JP" sz="1200" dirty="0"/>
          </a:p>
          <a:p>
            <a:r>
              <a:rPr kumimoji="1" lang="ja-JP" altLang="en-US" sz="1200" dirty="0"/>
              <a:t>埋め込まれている．</a:t>
            </a:r>
            <a:endParaRPr kumimoji="1" lang="en-US" altLang="ja-JP" sz="1200" dirty="0"/>
          </a:p>
        </p:txBody>
      </p:sp>
      <p:pic>
        <p:nvPicPr>
          <p:cNvPr id="28" name="コンテンツ プレースホルダー 7">
            <a:extLst>
              <a:ext uri="{FF2B5EF4-FFF2-40B4-BE49-F238E27FC236}">
                <a16:creationId xmlns:a16="http://schemas.microsoft.com/office/drawing/2014/main" id="{AE8089F2-9FB0-44CB-8176-51898572802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261183" y="4606731"/>
            <a:ext cx="1157301" cy="1493725"/>
          </a:xfrm>
        </p:spPr>
      </p:pic>
      <p:sp>
        <p:nvSpPr>
          <p:cNvPr id="29" name="正方形/長方形 28">
            <a:extLst>
              <a:ext uri="{FF2B5EF4-FFF2-40B4-BE49-F238E27FC236}">
                <a16:creationId xmlns:a16="http://schemas.microsoft.com/office/drawing/2014/main" id="{99189A12-E2E8-402B-95EB-137D353054EC}"/>
              </a:ext>
            </a:extLst>
          </p:cNvPr>
          <p:cNvSpPr/>
          <p:nvPr/>
        </p:nvSpPr>
        <p:spPr>
          <a:xfrm>
            <a:off x="5300861" y="6100456"/>
            <a:ext cx="1209050" cy="261610"/>
          </a:xfrm>
          <a:prstGeom prst="rect">
            <a:avLst/>
          </a:prstGeom>
        </p:spPr>
        <p:txBody>
          <a:bodyPr wrap="square">
            <a:spAutoFit/>
          </a:bodyPr>
          <a:lstStyle/>
          <a:p>
            <a:r>
              <a:rPr lang="en-US" altLang="ja-JP" sz="1050" dirty="0">
                <a:latin typeface="+mn-ea"/>
              </a:rPr>
              <a:t>[4] Wu et .al, </a:t>
            </a:r>
            <a:endParaRPr lang="ja-JP" altLang="en-US" sz="1050" dirty="0">
              <a:latin typeface="+mn-ea"/>
            </a:endParaRPr>
          </a:p>
        </p:txBody>
      </p:sp>
      <p:sp>
        <p:nvSpPr>
          <p:cNvPr id="30" name="テキスト ボックス 29">
            <a:extLst>
              <a:ext uri="{FF2B5EF4-FFF2-40B4-BE49-F238E27FC236}">
                <a16:creationId xmlns:a16="http://schemas.microsoft.com/office/drawing/2014/main" id="{B2B41B6D-A19E-40A1-8362-4289D790D068}"/>
              </a:ext>
            </a:extLst>
          </p:cNvPr>
          <p:cNvSpPr txBox="1"/>
          <p:nvPr/>
        </p:nvSpPr>
        <p:spPr>
          <a:xfrm>
            <a:off x="3829740" y="1481462"/>
            <a:ext cx="4302567" cy="1461939"/>
          </a:xfrm>
          <a:prstGeom prst="rect">
            <a:avLst/>
          </a:prstGeom>
          <a:noFill/>
        </p:spPr>
        <p:txBody>
          <a:bodyPr wrap="square">
            <a:spAutoFit/>
          </a:bodyPr>
          <a:lstStyle/>
          <a:p>
            <a:pPr marL="285750" indent="-285750">
              <a:buFont typeface="Wingdings" panose="05000000000000000000" pitchFamily="2" charset="2"/>
              <a:buChar char="Ø"/>
            </a:pPr>
            <a:r>
              <a:rPr kumimoji="1" lang="ja-JP" altLang="en-US" sz="1600" dirty="0">
                <a:latin typeface="+mn-ea"/>
              </a:rPr>
              <a:t>モルタルを積層させて家や橋を建設する</a:t>
            </a:r>
            <a:r>
              <a:rPr kumimoji="1" lang="en-US" altLang="ja-JP" sz="1600" dirty="0">
                <a:latin typeface="+mn-ea"/>
              </a:rPr>
              <a:t>3D</a:t>
            </a:r>
            <a:r>
              <a:rPr kumimoji="1" lang="ja-JP" altLang="en-US" sz="1600" dirty="0">
                <a:latin typeface="+mn-ea"/>
              </a:rPr>
              <a:t>プリンター</a:t>
            </a:r>
            <a:endParaRPr kumimoji="1" lang="en-US" altLang="ja-JP" sz="1600" dirty="0">
              <a:latin typeface="+mn-ea"/>
            </a:endParaRPr>
          </a:p>
          <a:p>
            <a:endParaRPr lang="en-US" altLang="ja-JP" sz="700" dirty="0">
              <a:latin typeface="+mn-ea"/>
            </a:endParaRPr>
          </a:p>
          <a:p>
            <a:pPr marL="285750" indent="-285750">
              <a:buFont typeface="Wingdings" panose="05000000000000000000" pitchFamily="2" charset="2"/>
              <a:buChar char="Ø"/>
            </a:pPr>
            <a:r>
              <a:rPr lang="ja-JP" altLang="en-US" sz="1600" dirty="0">
                <a:latin typeface="+mn-ea"/>
              </a:rPr>
              <a:t>通常コンクリート建築は，耐震性を向上させるため，鉄筋を埋め込む．</a:t>
            </a:r>
            <a:endParaRPr lang="en-US" altLang="ja-JP" sz="1600" dirty="0">
              <a:latin typeface="+mn-ea"/>
            </a:endParaRPr>
          </a:p>
          <a:p>
            <a:r>
              <a:rPr lang="ja-JP" altLang="en-US" sz="1600" dirty="0">
                <a:latin typeface="+mn-ea"/>
              </a:rPr>
              <a:t>　 → </a:t>
            </a:r>
            <a:r>
              <a:rPr lang="en-US" altLang="ja-JP" sz="1600" b="1" dirty="0">
                <a:solidFill>
                  <a:srgbClr val="FF0000"/>
                </a:solidFill>
                <a:latin typeface="+mn-ea"/>
              </a:rPr>
              <a:t>RC</a:t>
            </a:r>
            <a:r>
              <a:rPr lang="ja-JP" altLang="en-US" sz="1600" b="1" dirty="0">
                <a:solidFill>
                  <a:srgbClr val="FF0000"/>
                </a:solidFill>
                <a:latin typeface="+mn-ea"/>
              </a:rPr>
              <a:t>構造（鉄筋コンクリート）</a:t>
            </a:r>
            <a:endParaRPr lang="en-US" altLang="ja-JP" sz="1600" b="1" dirty="0">
              <a:solidFill>
                <a:srgbClr val="FF0000"/>
              </a:solidFill>
              <a:latin typeface="+mn-ea"/>
            </a:endParaRPr>
          </a:p>
        </p:txBody>
      </p:sp>
      <p:sp>
        <p:nvSpPr>
          <p:cNvPr id="20" name="吹き出し: 四角形 19">
            <a:extLst>
              <a:ext uri="{FF2B5EF4-FFF2-40B4-BE49-F238E27FC236}">
                <a16:creationId xmlns:a16="http://schemas.microsoft.com/office/drawing/2014/main" id="{42ECC59E-251F-4AA5-8891-0F097192FF42}"/>
              </a:ext>
            </a:extLst>
          </p:cNvPr>
          <p:cNvSpPr/>
          <p:nvPr/>
        </p:nvSpPr>
        <p:spPr>
          <a:xfrm>
            <a:off x="6798234" y="4194981"/>
            <a:ext cx="693556" cy="254839"/>
          </a:xfrm>
          <a:prstGeom prst="wedgeRectCallout">
            <a:avLst>
              <a:gd name="adj1" fmla="val -18335"/>
              <a:gd name="adj2" fmla="val 853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1" name="テキスト ボックス 20">
            <a:extLst>
              <a:ext uri="{FF2B5EF4-FFF2-40B4-BE49-F238E27FC236}">
                <a16:creationId xmlns:a16="http://schemas.microsoft.com/office/drawing/2014/main" id="{94CFBB5F-6570-4DB8-9B2F-73EBC5ABB751}"/>
              </a:ext>
            </a:extLst>
          </p:cNvPr>
          <p:cNvSpPr txBox="1"/>
          <p:nvPr/>
        </p:nvSpPr>
        <p:spPr>
          <a:xfrm>
            <a:off x="6810199" y="4201107"/>
            <a:ext cx="721268" cy="279797"/>
          </a:xfrm>
          <a:prstGeom prst="rect">
            <a:avLst/>
          </a:prstGeom>
          <a:noFill/>
        </p:spPr>
        <p:txBody>
          <a:bodyPr wrap="square" rtlCol="0">
            <a:spAutoFit/>
          </a:bodyPr>
          <a:lstStyle/>
          <a:p>
            <a:r>
              <a:rPr kumimoji="1" lang="ja-JP" altLang="en-US" sz="1200" b="1" dirty="0">
                <a:solidFill>
                  <a:schemeClr val="bg1"/>
                </a:solidFill>
              </a:rPr>
              <a:t>問題点</a:t>
            </a:r>
          </a:p>
        </p:txBody>
      </p:sp>
    </p:spTree>
    <p:extLst>
      <p:ext uri="{BB962C8B-B14F-4D97-AF65-F5344CB8AC3E}">
        <p14:creationId xmlns:p14="http://schemas.microsoft.com/office/powerpoint/2010/main" val="683482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278A7583-4989-4F42-8DF6-5B193BBD059E}"/>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CFRP</a:t>
            </a:r>
            <a:r>
              <a:rPr lang="ja-JP" altLang="en-US" sz="2400" b="1" dirty="0">
                <a:solidFill>
                  <a:schemeClr val="bg1"/>
                </a:solidFill>
                <a:latin typeface="+mn-ea"/>
                <a:ea typeface="+mn-ea"/>
              </a:rPr>
              <a:t>落下装置</a:t>
            </a:r>
          </a:p>
        </p:txBody>
      </p:sp>
      <p:sp>
        <p:nvSpPr>
          <p:cNvPr id="64" name="テキスト ボックス 63">
            <a:extLst>
              <a:ext uri="{FF2B5EF4-FFF2-40B4-BE49-F238E27FC236}">
                <a16:creationId xmlns:a16="http://schemas.microsoft.com/office/drawing/2014/main" id="{68C2A2E5-3438-4A0E-84BE-31BE6B268C2A}"/>
              </a:ext>
            </a:extLst>
          </p:cNvPr>
          <p:cNvSpPr txBox="1"/>
          <p:nvPr/>
        </p:nvSpPr>
        <p:spPr>
          <a:xfrm>
            <a:off x="4380885" y="5615583"/>
            <a:ext cx="3695242" cy="861774"/>
          </a:xfrm>
          <a:prstGeom prst="rect">
            <a:avLst/>
          </a:prstGeom>
          <a:noFill/>
        </p:spPr>
        <p:txBody>
          <a:bodyPr wrap="none" rtlCol="0">
            <a:spAutoFit/>
          </a:bodyPr>
          <a:lstStyle/>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ロッドを１本づつ</a:t>
            </a:r>
            <a:endParaRPr kumimoji="1" lang="en-US" altLang="ja-JP" sz="1600" dirty="0">
              <a:latin typeface="+mn-ea"/>
            </a:endParaRPr>
          </a:p>
          <a:p>
            <a:r>
              <a:rPr kumimoji="1" lang="ja-JP" altLang="en-US" sz="1600" dirty="0">
                <a:latin typeface="+mn-ea"/>
              </a:rPr>
              <a:t>落とすという機構．</a:t>
            </a:r>
            <a:endParaRPr kumimoji="1" lang="en-US" altLang="ja-JP" sz="1600" dirty="0">
              <a:latin typeface="+mn-ea"/>
            </a:endParaRPr>
          </a:p>
        </p:txBody>
      </p:sp>
      <p:pic>
        <p:nvPicPr>
          <p:cNvPr id="4" name="図 3">
            <a:extLst>
              <a:ext uri="{FF2B5EF4-FFF2-40B4-BE49-F238E27FC236}">
                <a16:creationId xmlns:a16="http://schemas.microsoft.com/office/drawing/2014/main" id="{C7EC97F0-C3DC-42BF-9C50-C3F8B776E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94" y="962881"/>
            <a:ext cx="5392269" cy="2865295"/>
          </a:xfrm>
          <a:prstGeom prst="rect">
            <a:avLst/>
          </a:prstGeom>
        </p:spPr>
      </p:pic>
      <p:pic>
        <p:nvPicPr>
          <p:cNvPr id="32" name="コンテンツ プレースホルダー 6">
            <a:extLst>
              <a:ext uri="{FF2B5EF4-FFF2-40B4-BE49-F238E27FC236}">
                <a16:creationId xmlns:a16="http://schemas.microsoft.com/office/drawing/2014/main" id="{0A8EE428-7B0C-43E6-A34B-B478233C5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94" y="4860656"/>
            <a:ext cx="3554098" cy="1787985"/>
          </a:xfrm>
          <a:prstGeom prst="rect">
            <a:avLst/>
          </a:prstGeom>
        </p:spPr>
      </p:pic>
      <p:sp>
        <p:nvSpPr>
          <p:cNvPr id="33" name="テキスト ボックス 32">
            <a:extLst>
              <a:ext uri="{FF2B5EF4-FFF2-40B4-BE49-F238E27FC236}">
                <a16:creationId xmlns:a16="http://schemas.microsoft.com/office/drawing/2014/main" id="{32CC93E5-FEE7-4C98-93B4-35612DE462B5}"/>
              </a:ext>
            </a:extLst>
          </p:cNvPr>
          <p:cNvSpPr txBox="1"/>
          <p:nvPr/>
        </p:nvSpPr>
        <p:spPr>
          <a:xfrm>
            <a:off x="1108851" y="4495864"/>
            <a:ext cx="2364750" cy="338554"/>
          </a:xfrm>
          <a:prstGeom prst="rect">
            <a:avLst/>
          </a:prstGeom>
          <a:noFill/>
        </p:spPr>
        <p:txBody>
          <a:bodyPr wrap="none" rtlCol="0">
            <a:spAutoFit/>
          </a:bodyPr>
          <a:lstStyle/>
          <a:p>
            <a:r>
              <a:rPr kumimoji="1" lang="en-US" altLang="ja-JP" sz="1600" dirty="0">
                <a:latin typeface="+mn-ea"/>
              </a:rPr>
              <a:t>CFRP</a:t>
            </a:r>
            <a:r>
              <a:rPr kumimoji="1" lang="ja-JP" altLang="en-US" sz="1600" dirty="0">
                <a:latin typeface="+mn-ea"/>
              </a:rPr>
              <a:t>を複数本充填する</a:t>
            </a:r>
          </a:p>
        </p:txBody>
      </p:sp>
      <p:cxnSp>
        <p:nvCxnSpPr>
          <p:cNvPr id="35" name="直線コネクタ 34">
            <a:extLst>
              <a:ext uri="{FF2B5EF4-FFF2-40B4-BE49-F238E27FC236}">
                <a16:creationId xmlns:a16="http://schemas.microsoft.com/office/drawing/2014/main" id="{0899B4FF-BED7-480A-A9C4-5F17E101FC0F}"/>
              </a:ext>
            </a:extLst>
          </p:cNvPr>
          <p:cNvCxnSpPr>
            <a:cxnSpLocks/>
          </p:cNvCxnSpPr>
          <p:nvPr/>
        </p:nvCxnSpPr>
        <p:spPr>
          <a:xfrm flipV="1">
            <a:off x="1500578" y="4758421"/>
            <a:ext cx="97599" cy="317453"/>
          </a:xfrm>
          <a:prstGeom prst="line">
            <a:avLst/>
          </a:prstGeom>
          <a:ln w="12700"/>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A3878B42-3C97-4139-887E-E65FE6231D8D}"/>
              </a:ext>
            </a:extLst>
          </p:cNvPr>
          <p:cNvSpPr txBox="1"/>
          <p:nvPr/>
        </p:nvSpPr>
        <p:spPr>
          <a:xfrm>
            <a:off x="925193" y="4175139"/>
            <a:ext cx="3702465" cy="338554"/>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を落とす仕組み</a:t>
            </a:r>
            <a:endParaRPr kumimoji="1" lang="ja-JP" altLang="en-US" sz="1600" dirty="0">
              <a:latin typeface="+mn-ea"/>
            </a:endParaRPr>
          </a:p>
        </p:txBody>
      </p:sp>
    </p:spTree>
    <p:extLst>
      <p:ext uri="{BB962C8B-B14F-4D97-AF65-F5344CB8AC3E}">
        <p14:creationId xmlns:p14="http://schemas.microsoft.com/office/powerpoint/2010/main" val="2166362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98FF3FB6-02F9-425F-9D0E-D34211337AD4}"/>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7" name="正方形/長方形 16">
            <a:extLst>
              <a:ext uri="{FF2B5EF4-FFF2-40B4-BE49-F238E27FC236}">
                <a16:creationId xmlns:a16="http://schemas.microsoft.com/office/drawing/2014/main" id="{34B1241D-6D5C-4CA0-BAB6-BF79C4FB93F9}"/>
              </a:ext>
            </a:extLst>
          </p:cNvPr>
          <p:cNvSpPr/>
          <p:nvPr/>
        </p:nvSpPr>
        <p:spPr>
          <a:xfrm>
            <a:off x="2567912" y="855066"/>
            <a:ext cx="1937413" cy="3550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正方形/長方形 15">
            <a:extLst>
              <a:ext uri="{FF2B5EF4-FFF2-40B4-BE49-F238E27FC236}">
                <a16:creationId xmlns:a16="http://schemas.microsoft.com/office/drawing/2014/main" id="{CD1F0078-B284-4151-B12A-AE4FA675969D}"/>
              </a:ext>
            </a:extLst>
          </p:cNvPr>
          <p:cNvSpPr/>
          <p:nvPr/>
        </p:nvSpPr>
        <p:spPr>
          <a:xfrm>
            <a:off x="194224" y="855066"/>
            <a:ext cx="2270527" cy="353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タイトル 1">
            <a:extLst>
              <a:ext uri="{FF2B5EF4-FFF2-40B4-BE49-F238E27FC236}">
                <a16:creationId xmlns:a16="http://schemas.microsoft.com/office/drawing/2014/main" id="{BABAAAD3-54E1-4170-88CC-FA44E4907956}"/>
              </a:ext>
            </a:extLst>
          </p:cNvPr>
          <p:cNvSpPr txBox="1">
            <a:spLocks/>
          </p:cNvSpPr>
          <p:nvPr/>
        </p:nvSpPr>
        <p:spPr>
          <a:xfrm>
            <a:off x="289398" y="29609"/>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mn-ea"/>
                <a:ea typeface="+mn-ea"/>
              </a:rPr>
              <a:t>3D</a:t>
            </a:r>
            <a:r>
              <a:rPr lang="ja-JP" altLang="en-US" sz="2400" b="1" dirty="0">
                <a:solidFill>
                  <a:schemeClr val="bg1"/>
                </a:solidFill>
                <a:latin typeface="+mn-ea"/>
                <a:ea typeface="+mn-ea"/>
              </a:rPr>
              <a:t>プリンターの改造</a:t>
            </a:r>
            <a:endParaRPr lang="ja-JP" altLang="en-US" sz="2000" b="1" dirty="0">
              <a:solidFill>
                <a:schemeClr val="bg1"/>
              </a:solidFill>
              <a:latin typeface="+mn-ea"/>
              <a:ea typeface="+mn-ea"/>
            </a:endParaRPr>
          </a:p>
        </p:txBody>
      </p:sp>
      <p:pic>
        <p:nvPicPr>
          <p:cNvPr id="6" name="図 5">
            <a:extLst>
              <a:ext uri="{FF2B5EF4-FFF2-40B4-BE49-F238E27FC236}">
                <a16:creationId xmlns:a16="http://schemas.microsoft.com/office/drawing/2014/main" id="{44706627-1B82-4491-AA78-47CB037B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912" y="1209379"/>
            <a:ext cx="2040574" cy="2589765"/>
          </a:xfrm>
          <a:prstGeom prst="rect">
            <a:avLst/>
          </a:prstGeom>
        </p:spPr>
      </p:pic>
      <p:pic>
        <p:nvPicPr>
          <p:cNvPr id="9" name="図 8">
            <a:extLst>
              <a:ext uri="{FF2B5EF4-FFF2-40B4-BE49-F238E27FC236}">
                <a16:creationId xmlns:a16="http://schemas.microsoft.com/office/drawing/2014/main" id="{B811FD80-BF4F-43A0-A890-0EE14CF6C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48" y="1209379"/>
            <a:ext cx="2292495" cy="2589765"/>
          </a:xfrm>
          <a:prstGeom prst="rect">
            <a:avLst/>
          </a:prstGeom>
        </p:spPr>
      </p:pic>
      <p:pic>
        <p:nvPicPr>
          <p:cNvPr id="11" name="図 10">
            <a:extLst>
              <a:ext uri="{FF2B5EF4-FFF2-40B4-BE49-F238E27FC236}">
                <a16:creationId xmlns:a16="http://schemas.microsoft.com/office/drawing/2014/main" id="{1FC73E44-87EC-4167-AFEA-0DA825828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624" y="3328746"/>
            <a:ext cx="4464070" cy="3310264"/>
          </a:xfrm>
          <a:prstGeom prst="rect">
            <a:avLst/>
          </a:prstGeom>
        </p:spPr>
      </p:pic>
      <p:sp>
        <p:nvSpPr>
          <p:cNvPr id="12" name="矢印: 上向き折線 11">
            <a:extLst>
              <a:ext uri="{FF2B5EF4-FFF2-40B4-BE49-F238E27FC236}">
                <a16:creationId xmlns:a16="http://schemas.microsoft.com/office/drawing/2014/main" id="{185C588C-08B6-40E6-9C2A-16FCD9B62FA4}"/>
              </a:ext>
            </a:extLst>
          </p:cNvPr>
          <p:cNvSpPr/>
          <p:nvPr/>
        </p:nvSpPr>
        <p:spPr>
          <a:xfrm rot="5400000">
            <a:off x="2051822" y="2966522"/>
            <a:ext cx="1849477" cy="3514726"/>
          </a:xfrm>
          <a:prstGeom prst="bentUpArrow">
            <a:avLst>
              <a:gd name="adj1" fmla="val 2547"/>
              <a:gd name="adj2" fmla="val 4182"/>
              <a:gd name="adj3" fmla="val 1253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 name="矢印: 上向き折線 12">
            <a:extLst>
              <a:ext uri="{FF2B5EF4-FFF2-40B4-BE49-F238E27FC236}">
                <a16:creationId xmlns:a16="http://schemas.microsoft.com/office/drawing/2014/main" id="{D044DEC2-7522-4781-9A9E-E7A9A735B067}"/>
              </a:ext>
            </a:extLst>
          </p:cNvPr>
          <p:cNvSpPr/>
          <p:nvPr/>
        </p:nvSpPr>
        <p:spPr>
          <a:xfrm rot="5400000">
            <a:off x="3523584" y="3723609"/>
            <a:ext cx="1134806" cy="1285875"/>
          </a:xfrm>
          <a:prstGeom prst="bentUpArrow">
            <a:avLst>
              <a:gd name="adj1" fmla="val 4312"/>
              <a:gd name="adj2" fmla="val 7160"/>
              <a:gd name="adj3" fmla="val 2114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4" name="テキスト ボックス 13">
            <a:extLst>
              <a:ext uri="{FF2B5EF4-FFF2-40B4-BE49-F238E27FC236}">
                <a16:creationId xmlns:a16="http://schemas.microsoft.com/office/drawing/2014/main" id="{39D35C1E-7D3A-4D8D-984B-AA291DD188AA}"/>
              </a:ext>
            </a:extLst>
          </p:cNvPr>
          <p:cNvSpPr txBox="1"/>
          <p:nvPr/>
        </p:nvSpPr>
        <p:spPr>
          <a:xfrm flipH="1">
            <a:off x="454348" y="869420"/>
            <a:ext cx="2033922" cy="338554"/>
          </a:xfrm>
          <a:prstGeom prst="rect">
            <a:avLst/>
          </a:prstGeom>
          <a:noFill/>
        </p:spPr>
        <p:txBody>
          <a:bodyPr wrap="square" rtlCol="0">
            <a:spAutoFit/>
          </a:bodyPr>
          <a:lstStyle/>
          <a:p>
            <a:r>
              <a:rPr kumimoji="1" lang="en-US" altLang="ja-JP" sz="1600" dirty="0">
                <a:solidFill>
                  <a:schemeClr val="bg1"/>
                </a:solidFill>
                <a:latin typeface="+mn-ea"/>
              </a:rPr>
              <a:t>CFRP</a:t>
            </a:r>
            <a:r>
              <a:rPr kumimoji="1" lang="ja-JP" altLang="en-US" sz="1600" dirty="0">
                <a:solidFill>
                  <a:schemeClr val="bg1"/>
                </a:solidFill>
                <a:latin typeface="+mn-ea"/>
              </a:rPr>
              <a:t>落下装置</a:t>
            </a:r>
          </a:p>
        </p:txBody>
      </p:sp>
      <p:sp>
        <p:nvSpPr>
          <p:cNvPr id="15" name="テキスト ボックス 14">
            <a:extLst>
              <a:ext uri="{FF2B5EF4-FFF2-40B4-BE49-F238E27FC236}">
                <a16:creationId xmlns:a16="http://schemas.microsoft.com/office/drawing/2014/main" id="{8233D580-1B2A-458A-98B2-0027FFCBD931}"/>
              </a:ext>
            </a:extLst>
          </p:cNvPr>
          <p:cNvSpPr txBox="1"/>
          <p:nvPr/>
        </p:nvSpPr>
        <p:spPr>
          <a:xfrm flipH="1">
            <a:off x="2677912" y="869420"/>
            <a:ext cx="2033922" cy="338554"/>
          </a:xfrm>
          <a:prstGeom prst="rect">
            <a:avLst/>
          </a:prstGeom>
          <a:noFill/>
        </p:spPr>
        <p:txBody>
          <a:bodyPr wrap="square" rtlCol="0">
            <a:spAutoFit/>
          </a:bodyPr>
          <a:lstStyle/>
          <a:p>
            <a:r>
              <a:rPr kumimoji="1" lang="ja-JP" altLang="en-US" sz="1600" dirty="0">
                <a:solidFill>
                  <a:schemeClr val="bg1"/>
                </a:solidFill>
                <a:latin typeface="+mn-ea"/>
              </a:rPr>
              <a:t>チューブポンプ</a:t>
            </a:r>
          </a:p>
        </p:txBody>
      </p:sp>
      <p:sp>
        <p:nvSpPr>
          <p:cNvPr id="23" name="テキスト ボックス 22">
            <a:extLst>
              <a:ext uri="{FF2B5EF4-FFF2-40B4-BE49-F238E27FC236}">
                <a16:creationId xmlns:a16="http://schemas.microsoft.com/office/drawing/2014/main" id="{4B4D260E-2235-472C-AEE0-BDD40946B6F5}"/>
              </a:ext>
            </a:extLst>
          </p:cNvPr>
          <p:cNvSpPr txBox="1"/>
          <p:nvPr/>
        </p:nvSpPr>
        <p:spPr>
          <a:xfrm>
            <a:off x="4733924" y="1031926"/>
            <a:ext cx="4303191" cy="2123658"/>
          </a:xfrm>
          <a:prstGeom prst="rect">
            <a:avLst/>
          </a:prstGeom>
          <a:noFill/>
        </p:spPr>
        <p:txBody>
          <a:bodyPr wrap="square" rtlCol="0">
            <a:spAutoFit/>
          </a:bodyPr>
          <a:lstStyle/>
          <a:p>
            <a:r>
              <a:rPr kumimoji="1" lang="en-US" altLang="ja-JP" sz="1600" b="1" dirty="0">
                <a:solidFill>
                  <a:schemeClr val="accent1">
                    <a:lumMod val="50000"/>
                  </a:schemeClr>
                </a:solidFill>
                <a:latin typeface="+mn-ea"/>
              </a:rPr>
              <a:t>CFRP</a:t>
            </a:r>
            <a:r>
              <a:rPr kumimoji="1" lang="ja-JP" altLang="en-US" sz="1600" b="1" dirty="0">
                <a:solidFill>
                  <a:schemeClr val="accent1">
                    <a:lumMod val="50000"/>
                  </a:schemeClr>
                </a:solidFill>
                <a:latin typeface="+mn-ea"/>
              </a:rPr>
              <a:t>落下装置</a:t>
            </a:r>
            <a:endParaRPr kumimoji="1" lang="en-US" altLang="ja-JP" sz="1600" b="1" dirty="0">
              <a:solidFill>
                <a:schemeClr val="accent1">
                  <a:lumMod val="50000"/>
                </a:schemeClr>
              </a:solidFill>
              <a:latin typeface="+mn-ea"/>
            </a:endParaRPr>
          </a:p>
          <a:p>
            <a:r>
              <a:rPr kumimoji="1" lang="ja-JP" altLang="en-US" sz="1600" dirty="0">
                <a:latin typeface="+mn-ea"/>
              </a:rPr>
              <a:t>サーボモータを</a:t>
            </a:r>
            <a:r>
              <a:rPr kumimoji="1" lang="en-US" altLang="ja-JP" sz="1600" dirty="0">
                <a:latin typeface="+mn-ea"/>
              </a:rPr>
              <a:t>90°</a:t>
            </a:r>
            <a:r>
              <a:rPr kumimoji="1" lang="ja-JP" altLang="en-US" sz="1600" dirty="0">
                <a:latin typeface="+mn-ea"/>
              </a:rPr>
              <a:t>回転させることで，</a:t>
            </a:r>
            <a:endParaRPr kumimoji="1" lang="en-US" altLang="ja-JP" sz="1600" dirty="0">
              <a:latin typeface="+mn-ea"/>
            </a:endParaRPr>
          </a:p>
          <a:p>
            <a:r>
              <a:rPr kumimoji="1" lang="ja-JP" altLang="en-US" sz="1600" dirty="0">
                <a:latin typeface="+mn-ea"/>
              </a:rPr>
              <a:t>充填してある</a:t>
            </a:r>
            <a:r>
              <a:rPr kumimoji="1" lang="en-US" altLang="ja-JP" sz="1600" dirty="0">
                <a:latin typeface="+mn-ea"/>
              </a:rPr>
              <a:t>CFRP</a:t>
            </a:r>
            <a:r>
              <a:rPr kumimoji="1" lang="ja-JP" altLang="en-US" sz="1600" dirty="0">
                <a:latin typeface="+mn-ea"/>
              </a:rPr>
              <a:t>を穴に落とす</a:t>
            </a:r>
          </a:p>
          <a:p>
            <a:endParaRPr kumimoji="1" lang="ja-JP" altLang="en-US" sz="1600" dirty="0">
              <a:latin typeface="+mn-ea"/>
            </a:endParaRPr>
          </a:p>
          <a:p>
            <a:r>
              <a:rPr kumimoji="1" lang="ja-JP" altLang="en-US" sz="1600" b="1" dirty="0">
                <a:solidFill>
                  <a:schemeClr val="accent1">
                    <a:lumMod val="50000"/>
                  </a:schemeClr>
                </a:solidFill>
                <a:latin typeface="+mn-ea"/>
              </a:rPr>
              <a:t>チューブポンプ</a:t>
            </a:r>
          </a:p>
          <a:p>
            <a:r>
              <a:rPr kumimoji="1" lang="ja-JP" altLang="en-US" sz="1600" dirty="0">
                <a:latin typeface="+mn-ea"/>
              </a:rPr>
              <a:t>ステッピングモータを回転させ，</a:t>
            </a:r>
            <a:endParaRPr kumimoji="1" lang="en-US" altLang="ja-JP" sz="1600" dirty="0">
              <a:latin typeface="+mn-ea"/>
            </a:endParaRPr>
          </a:p>
          <a:p>
            <a:r>
              <a:rPr kumimoji="1" lang="ja-JP" altLang="en-US" sz="1600" dirty="0">
                <a:latin typeface="+mn-ea"/>
              </a:rPr>
              <a:t>チューブをしごくことでエポキシ樹脂を</a:t>
            </a:r>
            <a:endParaRPr kumimoji="1" lang="en-US" altLang="ja-JP" sz="1600" dirty="0">
              <a:latin typeface="+mn-ea"/>
            </a:endParaRPr>
          </a:p>
          <a:p>
            <a:r>
              <a:rPr kumimoji="1" lang="ja-JP" altLang="en-US" sz="1600" dirty="0">
                <a:latin typeface="+mn-ea"/>
              </a:rPr>
              <a:t>注入する．</a:t>
            </a:r>
          </a:p>
        </p:txBody>
      </p:sp>
      <p:sp>
        <p:nvSpPr>
          <p:cNvPr id="26" name="テキスト ボックス 25">
            <a:extLst>
              <a:ext uri="{FF2B5EF4-FFF2-40B4-BE49-F238E27FC236}">
                <a16:creationId xmlns:a16="http://schemas.microsoft.com/office/drawing/2014/main" id="{E304C611-E7CC-444D-A00C-ABFED3253BEC}"/>
              </a:ext>
            </a:extLst>
          </p:cNvPr>
          <p:cNvSpPr txBox="1"/>
          <p:nvPr/>
        </p:nvSpPr>
        <p:spPr>
          <a:xfrm>
            <a:off x="1550960" y="5044666"/>
            <a:ext cx="3182965" cy="338554"/>
          </a:xfrm>
          <a:prstGeom prst="rect">
            <a:avLst/>
          </a:prstGeom>
          <a:noFill/>
        </p:spPr>
        <p:txBody>
          <a:bodyPr wrap="square" rtlCol="0">
            <a:spAutoFit/>
          </a:bodyPr>
          <a:lstStyle/>
          <a:p>
            <a:r>
              <a:rPr kumimoji="1" lang="en-US" altLang="ja-JP" sz="1600" dirty="0">
                <a:latin typeface="+mn-ea"/>
              </a:rPr>
              <a:t>3D</a:t>
            </a:r>
            <a:r>
              <a:rPr kumimoji="1" lang="ja-JP" altLang="en-US" sz="1600" dirty="0">
                <a:latin typeface="+mn-ea"/>
              </a:rPr>
              <a:t>プリンターに取り付ける</a:t>
            </a:r>
          </a:p>
        </p:txBody>
      </p:sp>
    </p:spTree>
    <p:extLst>
      <p:ext uri="{BB962C8B-B14F-4D97-AF65-F5344CB8AC3E}">
        <p14:creationId xmlns:p14="http://schemas.microsoft.com/office/powerpoint/2010/main" val="4186755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087328DB-4A40-4A81-BDCF-44865BDCD3B2}"/>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5" name="図 4">
            <a:extLst>
              <a:ext uri="{FF2B5EF4-FFF2-40B4-BE49-F238E27FC236}">
                <a16:creationId xmlns:a16="http://schemas.microsoft.com/office/drawing/2014/main" id="{328D6C66-5CEC-4849-9A27-7EE2E3A583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911" t="4374" r="25576" b="4251"/>
          <a:stretch/>
        </p:blipFill>
        <p:spPr>
          <a:xfrm rot="16200000">
            <a:off x="2419060" y="702766"/>
            <a:ext cx="1424888" cy="4627788"/>
          </a:xfrm>
          <a:prstGeom prst="rect">
            <a:avLst/>
          </a:prstGeom>
        </p:spPr>
      </p:pic>
      <p:sp>
        <p:nvSpPr>
          <p:cNvPr id="6" name="テキスト ボックス 5">
            <a:extLst>
              <a:ext uri="{FF2B5EF4-FFF2-40B4-BE49-F238E27FC236}">
                <a16:creationId xmlns:a16="http://schemas.microsoft.com/office/drawing/2014/main" id="{3471D882-90C2-4547-9B7C-958B5506C36D}"/>
              </a:ext>
            </a:extLst>
          </p:cNvPr>
          <p:cNvSpPr txBox="1"/>
          <p:nvPr/>
        </p:nvSpPr>
        <p:spPr>
          <a:xfrm>
            <a:off x="1885008" y="3761857"/>
            <a:ext cx="2492990"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エポキシ試験片｜型をとって作成</a:t>
            </a:r>
          </a:p>
        </p:txBody>
      </p:sp>
      <p:pic>
        <p:nvPicPr>
          <p:cNvPr id="8" name="図 7">
            <a:extLst>
              <a:ext uri="{FF2B5EF4-FFF2-40B4-BE49-F238E27FC236}">
                <a16:creationId xmlns:a16="http://schemas.microsoft.com/office/drawing/2014/main" id="{89AC6EDC-28CB-49C9-9264-6C3E71B662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642" r="20574"/>
          <a:stretch/>
        </p:blipFill>
        <p:spPr>
          <a:xfrm rot="16200000">
            <a:off x="2465319" y="2864607"/>
            <a:ext cx="1332368" cy="4627788"/>
          </a:xfrm>
          <a:prstGeom prst="rect">
            <a:avLst/>
          </a:prstGeom>
        </p:spPr>
      </p:pic>
      <p:sp>
        <p:nvSpPr>
          <p:cNvPr id="9" name="テキスト ボックス 8">
            <a:extLst>
              <a:ext uri="{FF2B5EF4-FFF2-40B4-BE49-F238E27FC236}">
                <a16:creationId xmlns:a16="http://schemas.microsoft.com/office/drawing/2014/main" id="{18B3722E-6D1D-4550-ACA1-84C9E15AFEC6}"/>
              </a:ext>
            </a:extLst>
          </p:cNvPr>
          <p:cNvSpPr txBox="1"/>
          <p:nvPr/>
        </p:nvSpPr>
        <p:spPr>
          <a:xfrm>
            <a:off x="892749" y="5867461"/>
            <a:ext cx="4477508"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PLA</a:t>
            </a:r>
            <a:r>
              <a:rPr kumimoji="1" lang="ja-JP" altLang="en-US" sz="1200" dirty="0">
                <a:latin typeface="游ゴシック" panose="020B0400000000000000" pitchFamily="50" charset="-128"/>
                <a:ea typeface="游ゴシック" panose="020B0400000000000000" pitchFamily="50" charset="-128"/>
              </a:rPr>
              <a:t>試験片｜内部に穴が開いており，試験条件を揃えている．</a:t>
            </a:r>
          </a:p>
        </p:txBody>
      </p:sp>
      <p:pic>
        <p:nvPicPr>
          <p:cNvPr id="10" name="図 9">
            <a:extLst>
              <a:ext uri="{FF2B5EF4-FFF2-40B4-BE49-F238E27FC236}">
                <a16:creationId xmlns:a16="http://schemas.microsoft.com/office/drawing/2014/main" id="{C5DCC4EA-D3C6-497D-8561-82E9409FD3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296" b="22993"/>
          <a:stretch/>
        </p:blipFill>
        <p:spPr>
          <a:xfrm>
            <a:off x="5672620" y="4512316"/>
            <a:ext cx="2634562" cy="1332368"/>
          </a:xfrm>
          <a:prstGeom prst="rect">
            <a:avLst/>
          </a:prstGeom>
        </p:spPr>
      </p:pic>
      <p:sp>
        <p:nvSpPr>
          <p:cNvPr id="11" name="テキスト ボックス 10">
            <a:extLst>
              <a:ext uri="{FF2B5EF4-FFF2-40B4-BE49-F238E27FC236}">
                <a16:creationId xmlns:a16="http://schemas.microsoft.com/office/drawing/2014/main" id="{AE5E3C61-F879-43E5-9CD3-42DA7831D7F2}"/>
              </a:ext>
            </a:extLst>
          </p:cNvPr>
          <p:cNvSpPr txBox="1"/>
          <p:nvPr/>
        </p:nvSpPr>
        <p:spPr>
          <a:xfrm>
            <a:off x="6366974" y="5867461"/>
            <a:ext cx="1245854"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PLA</a:t>
            </a:r>
            <a:r>
              <a:rPr kumimoji="1" lang="ja-JP" altLang="en-US" sz="1200" dirty="0">
                <a:latin typeface="游ゴシック" panose="020B0400000000000000" pitchFamily="50" charset="-128"/>
                <a:ea typeface="游ゴシック" panose="020B0400000000000000" pitchFamily="50" charset="-128"/>
              </a:rPr>
              <a:t>試験片断面</a:t>
            </a:r>
          </a:p>
        </p:txBody>
      </p:sp>
      <p:sp>
        <p:nvSpPr>
          <p:cNvPr id="3" name="タイトル 1">
            <a:extLst>
              <a:ext uri="{FF2B5EF4-FFF2-40B4-BE49-F238E27FC236}">
                <a16:creationId xmlns:a16="http://schemas.microsoft.com/office/drawing/2014/main" id="{76E50C5F-C805-4A03-AFBF-38081D496215}"/>
              </a:ext>
            </a:extLst>
          </p:cNvPr>
          <p:cNvSpPr txBox="1">
            <a:spLocks/>
          </p:cNvSpPr>
          <p:nvPr/>
        </p:nvSpPr>
        <p:spPr>
          <a:xfrm>
            <a:off x="285750" y="19766"/>
            <a:ext cx="7200900"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複合則｜</a:t>
            </a:r>
            <a:r>
              <a:rPr lang="ja-JP" altLang="en-US" sz="2400" dirty="0">
                <a:solidFill>
                  <a:schemeClr val="bg1"/>
                </a:solidFill>
                <a:latin typeface="+mn-ea"/>
                <a:ea typeface="+mn-ea"/>
              </a:rPr>
              <a:t>試験片</a:t>
            </a:r>
          </a:p>
        </p:txBody>
      </p:sp>
      <p:sp>
        <p:nvSpPr>
          <p:cNvPr id="4" name="テキスト ボックス 3">
            <a:extLst>
              <a:ext uri="{FF2B5EF4-FFF2-40B4-BE49-F238E27FC236}">
                <a16:creationId xmlns:a16="http://schemas.microsoft.com/office/drawing/2014/main" id="{FC064750-41A4-45E4-8692-851BDAC2AA38}"/>
              </a:ext>
            </a:extLst>
          </p:cNvPr>
          <p:cNvSpPr txBox="1"/>
          <p:nvPr/>
        </p:nvSpPr>
        <p:spPr>
          <a:xfrm>
            <a:off x="735879" y="1117453"/>
            <a:ext cx="6750566" cy="861774"/>
          </a:xfrm>
          <a:prstGeom prst="rect">
            <a:avLst/>
          </a:prstGeom>
          <a:noFill/>
        </p:spPr>
        <p:txBody>
          <a:bodyPr wrap="none" rtlCol="0">
            <a:spAutoFit/>
          </a:bodyPr>
          <a:lstStyle/>
          <a:p>
            <a:r>
              <a:rPr kumimoji="1" lang="ja-JP" altLang="en-US" sz="1600" dirty="0">
                <a:latin typeface="+mn-ea"/>
              </a:rPr>
              <a:t>複合則に使う引張強さ及びヤング率を計測するために使用した試験片．</a:t>
            </a:r>
            <a:endParaRPr kumimoji="1" lang="en-US" altLang="ja-JP" sz="1600" dirty="0">
              <a:latin typeface="+mn-ea"/>
            </a:endParaRPr>
          </a:p>
          <a:p>
            <a:r>
              <a:rPr kumimoji="1" lang="en-US" altLang="ja-JP" sz="1600" dirty="0">
                <a:latin typeface="+mn-ea"/>
              </a:rPr>
              <a:t>CFRP</a:t>
            </a:r>
            <a:r>
              <a:rPr kumimoji="1" lang="ja-JP" altLang="en-US" sz="1600" dirty="0">
                <a:latin typeface="+mn-ea"/>
              </a:rPr>
              <a:t>の物性値は</a:t>
            </a:r>
            <a:r>
              <a:rPr kumimoji="1" lang="en-US" altLang="ja-JP" sz="1600" dirty="0" err="1">
                <a:latin typeface="+mn-ea"/>
              </a:rPr>
              <a:t>Markforged</a:t>
            </a:r>
            <a:r>
              <a:rPr kumimoji="1" lang="ja-JP" altLang="en-US" sz="1600" dirty="0">
                <a:latin typeface="+mn-ea"/>
              </a:rPr>
              <a:t>社が公開している文献値を使用した．</a:t>
            </a:r>
          </a:p>
          <a:p>
            <a:endParaRPr kumimoji="1" lang="ja-JP" altLang="en-US" sz="1600" dirty="0">
              <a:latin typeface="+mn-ea"/>
            </a:endParaRPr>
          </a:p>
        </p:txBody>
      </p:sp>
    </p:spTree>
    <p:extLst>
      <p:ext uri="{BB962C8B-B14F-4D97-AF65-F5344CB8AC3E}">
        <p14:creationId xmlns:p14="http://schemas.microsoft.com/office/powerpoint/2010/main" val="3410198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629B63C9-DCF3-424F-81BF-9811075BDBB0}"/>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8" name="図 7">
            <a:extLst>
              <a:ext uri="{FF2B5EF4-FFF2-40B4-BE49-F238E27FC236}">
                <a16:creationId xmlns:a16="http://schemas.microsoft.com/office/drawing/2014/main" id="{2AE2F9D2-5D33-4C11-921E-D137F1C4A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850" y="1586883"/>
            <a:ext cx="3678926" cy="2779532"/>
          </a:xfrm>
          <a:prstGeom prst="rect">
            <a:avLst/>
          </a:prstGeom>
        </p:spPr>
      </p:pic>
      <mc:AlternateContent xmlns:mc="http://schemas.openxmlformats.org/markup-compatibility/2006" xmlns:a14="http://schemas.microsoft.com/office/drawing/2010/main">
        <mc:Choice Requires="a14">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2491056810"/>
                  </p:ext>
                </p:extLst>
              </p:nvPr>
            </p:nvGraphicFramePr>
            <p:xfrm>
              <a:off x="682682" y="4841620"/>
              <a:ext cx="7895957" cy="1226376"/>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294797">
                    <a:tc gridSpan="4">
                      <a:txBody>
                        <a:bodyPr/>
                        <a:lstStyle/>
                        <a:p>
                          <a:pPr algn="ctr"/>
                          <a14:m>
                            <m:oMath xmlns:m="http://schemas.openxmlformats.org/officeDocument/2006/math">
                              <m:sSub>
                                <m:sSubPr>
                                  <m:ctrlPr>
                                    <a:rPr lang="ja-JP" altLang="ja-JP" sz="1400" i="1" smtClean="0">
                                      <a:solidFill>
                                        <a:schemeClr val="bg1"/>
                                      </a:solidFill>
                                      <a:latin typeface="Cambria Math" panose="02040503050406030204" pitchFamily="18" charset="0"/>
                                    </a:rPr>
                                  </m:ctrlPr>
                                </m:sSubPr>
                                <m:e>
                                  <m:r>
                                    <a:rPr lang="en-US" altLang="ja-JP" sz="1400" b="0" i="1">
                                      <a:solidFill>
                                        <a:schemeClr val="bg1"/>
                                      </a:solidFill>
                                      <a:latin typeface="Cambria Math" panose="02040503050406030204" pitchFamily="18" charset="0"/>
                                    </a:rPr>
                                    <m:t>𝜎</m:t>
                                  </m:r>
                                </m:e>
                                <m:sub>
                                  <m:r>
                                    <a:rPr lang="en-US" altLang="ja-JP" sz="1400" b="0" i="1">
                                      <a:solidFill>
                                        <a:schemeClr val="bg1"/>
                                      </a:solidFill>
                                      <a:latin typeface="Cambria Math" panose="02040503050406030204" pitchFamily="18" charset="0"/>
                                    </a:rPr>
                                    <m:t>𝑏</m:t>
                                  </m:r>
                                  <m:r>
                                    <a:rPr lang="en-US" altLang="ja-JP" sz="1400" b="0" i="1" smtClean="0">
                                      <a:solidFill>
                                        <a:schemeClr val="bg1"/>
                                      </a:solidFill>
                                      <a:latin typeface="Cambria Math" panose="02040503050406030204" pitchFamily="18" charset="0"/>
                                    </a:rPr>
                                    <m:t>_</m:t>
                                  </m:r>
                                  <m:r>
                                    <a:rPr lang="en-US" altLang="ja-JP" sz="1400" b="0" i="1" smtClean="0">
                                      <a:solidFill>
                                        <a:schemeClr val="bg1"/>
                                      </a:solidFill>
                                      <a:latin typeface="Cambria Math" panose="02040503050406030204" pitchFamily="18" charset="0"/>
                                    </a:rPr>
                                    <m:t>𝑡𝑜𝑡𝑎𝑙</m:t>
                                  </m:r>
                                </m:sub>
                              </m:sSub>
                            </m:oMath>
                          </a14:m>
                          <a:r>
                            <a:rPr kumimoji="1" lang="ja-JP" altLang="en-US" sz="1400" b="0" dirty="0">
                              <a:solidFill>
                                <a:schemeClr val="bg1"/>
                              </a:solidFill>
                              <a:latin typeface="+mn-ea"/>
                              <a:ea typeface="+mn-ea"/>
                              <a:cs typeface="Arial" panose="020B0604020202020204" pitchFamily="34" charset="0"/>
                            </a:rPr>
                            <a:t>を求めるのに使用した各材質の断面積及び応力（右図）</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288016">
                    <a:tc>
                      <a:txBody>
                        <a:bodyPr/>
                        <a:lstStyle/>
                        <a:p>
                          <a:pPr algn="ct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PLA</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0" dirty="0">
                              <a:latin typeface="+mn-ea"/>
                              <a:ea typeface="+mn-ea"/>
                              <a:cs typeface="Arial" panose="020B0604020202020204" pitchFamily="34" charset="0"/>
                            </a:rPr>
                            <a:t>CFRP filament (</a:t>
                          </a:r>
                          <a:r>
                            <a:rPr kumimoji="1" lang="en-US" altLang="ja-JP" sz="1400" b="0" i="1" dirty="0">
                              <a:latin typeface="Times New Roman" panose="02020603050405020304" pitchFamily="18" charset="0"/>
                              <a:ea typeface="+mn-ea"/>
                              <a:cs typeface="Times New Roman" panose="02020603050405020304" pitchFamily="18" charset="0"/>
                            </a:rPr>
                            <a:t>n</a:t>
                          </a:r>
                          <a:r>
                            <a:rPr kumimoji="1" lang="en-US" altLang="ja-JP" sz="1400" b="0" i="0" dirty="0">
                              <a:latin typeface="+mn-ea"/>
                              <a:ea typeface="+mn-ea"/>
                              <a:cs typeface="Arial" panose="020B0604020202020204" pitchFamily="34" charset="0"/>
                            </a:rPr>
                            <a:t>)</a:t>
                          </a:r>
                          <a:endParaRPr kumimoji="1" lang="ja-JP" altLang="en-US" sz="14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Epoxy</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288016">
                    <a:tc>
                      <a:txBody>
                        <a:bodyPr/>
                        <a:lstStyle/>
                        <a:p>
                          <a:pPr algn="ctr"/>
                          <a:r>
                            <a:rPr kumimoji="1" lang="en-US" altLang="ja-JP" sz="1400" b="0" dirty="0">
                              <a:latin typeface="+mn-ea"/>
                              <a:ea typeface="+mn-ea"/>
                              <a:cs typeface="Arial" panose="020B0604020202020204" pitchFamily="34" charset="0"/>
                            </a:rPr>
                            <a:t>Cross section area [mm²]</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25.7</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0.111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22.7-0.11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288016">
                    <a:tc>
                      <a:txBody>
                        <a:bodyPr/>
                        <a:lstStyle/>
                        <a:p>
                          <a:pPr algn="ctr"/>
                          <a:r>
                            <a:rPr kumimoji="1" lang="en-US" altLang="ja-JP" sz="1400" b="0" dirty="0">
                              <a:latin typeface="+mn-ea"/>
                              <a:ea typeface="+mn-ea"/>
                              <a:cs typeface="Arial" panose="020B0604020202020204" pitchFamily="34" charset="0"/>
                            </a:rPr>
                            <a:t>Strength</a:t>
                          </a:r>
                          <a14:m>
                            <m:oMath xmlns:m="http://schemas.openxmlformats.org/officeDocument/2006/math">
                              <m:r>
                                <a:rPr kumimoji="1" lang="en-US" altLang="ja-JP" sz="1400" b="0" i="0" smtClean="0">
                                  <a:latin typeface="Cambria Math" panose="02040503050406030204" pitchFamily="18" charset="0"/>
                                  <a:ea typeface="+mn-ea"/>
                                  <a:cs typeface="Arial" panose="020B0604020202020204" pitchFamily="34" charset="0"/>
                                </a:rPr>
                                <m:t> </m:t>
                              </m:r>
                            </m:oMath>
                          </a14:m>
                          <a:r>
                            <a:rPr kumimoji="1" lang="en-US" altLang="ja-JP" sz="1400" b="0" dirty="0">
                              <a:latin typeface="+mn-ea"/>
                              <a:ea typeface="+mn-ea"/>
                              <a:cs typeface="Arial" panose="020B0604020202020204" pitchFamily="34" charset="0"/>
                            </a:rPr>
                            <a:t>[MPa]</a:t>
                          </a:r>
                          <a:endParaRPr kumimoji="1" lang="ja-JP" altLang="en-US" sz="1400" b="0" dirty="0">
                            <a:latin typeface="+mn-ea"/>
                            <a:ea typeface="+mn-ea"/>
                            <a:cs typeface="Arial" panose="020B0604020202020204" pitchFamily="34" charset="0"/>
                          </a:endParaRPr>
                        </a:p>
                      </a:txBody>
                      <a:tcPr anchor="ctr">
                        <a:noFill/>
                      </a:tcPr>
                    </a:tc>
                    <a:tc>
                      <a:txBody>
                        <a:bodyPr/>
                        <a:lstStyle/>
                        <a:p>
                          <a:pPr algn="ctr"/>
                          <a:r>
                            <a:rPr kumimoji="1" lang="en-US" altLang="ja-JP" sz="1400" b="0" dirty="0">
                              <a:solidFill>
                                <a:schemeClr val="tx1"/>
                              </a:solidFill>
                              <a:latin typeface="+mn-ea"/>
                              <a:ea typeface="+mn-ea"/>
                              <a:cs typeface="Arial" panose="020B0604020202020204" pitchFamily="34" charset="0"/>
                            </a:rPr>
                            <a:t>37.4</a:t>
                          </a:r>
                          <a:endParaRPr kumimoji="1" lang="ja-JP" altLang="en-US" sz="1400" b="0" dirty="0">
                            <a:solidFill>
                              <a:schemeClr val="tx1"/>
                            </a:solidFill>
                            <a:latin typeface="+mn-ea"/>
                            <a:ea typeface="+mn-ea"/>
                            <a:cs typeface="Arial" panose="020B0604020202020204" pitchFamily="34" charset="0"/>
                          </a:endParaRPr>
                        </a:p>
                      </a:txBody>
                      <a:tcPr anchor="ctr">
                        <a:noFill/>
                      </a:tcPr>
                    </a:tc>
                    <a:tc>
                      <a:txBody>
                        <a:bodyPr/>
                        <a:lstStyle/>
                        <a:p>
                          <a:pPr algn="ctr"/>
                          <a:r>
                            <a:rPr kumimoji="1" lang="en-US" altLang="ja-JP" sz="1400" b="1" dirty="0">
                              <a:solidFill>
                                <a:srgbClr val="FF0000"/>
                              </a:solidFill>
                              <a:latin typeface="+mn-ea"/>
                              <a:ea typeface="+mn-ea"/>
                              <a:cs typeface="Arial" panose="020B0604020202020204" pitchFamily="34" charset="0"/>
                            </a:rPr>
                            <a:t>968</a:t>
                          </a:r>
                          <a:endParaRPr kumimoji="1" lang="ja-JP" altLang="en-US" sz="1400" b="1" dirty="0">
                            <a:solidFill>
                              <a:srgbClr val="FF0000"/>
                            </a:solidFill>
                            <a:latin typeface="+mn-ea"/>
                            <a:ea typeface="+mn-ea"/>
                            <a:cs typeface="Arial" panose="020B0604020202020204" pitchFamily="34" charset="0"/>
                          </a:endParaRPr>
                        </a:p>
                      </a:txBody>
                      <a:tcPr anchor="ctr">
                        <a:noFill/>
                      </a:tcPr>
                    </a:tc>
                    <a:tc>
                      <a:txBody>
                        <a:bodyPr/>
                        <a:lstStyle/>
                        <a:p>
                          <a:pPr algn="ctr"/>
                          <a:r>
                            <a:rPr kumimoji="1" lang="en-US" altLang="ja-JP" sz="1400" b="0" dirty="0">
                              <a:solidFill>
                                <a:schemeClr val="tx1"/>
                              </a:solidFill>
                              <a:latin typeface="+mn-ea"/>
                              <a:ea typeface="+mn-ea"/>
                              <a:cs typeface="Arial" panose="020B0604020202020204" pitchFamily="34" charset="0"/>
                            </a:rPr>
                            <a:t>18.8</a:t>
                          </a:r>
                          <a:endParaRPr kumimoji="1" lang="ja-JP" altLang="en-US" sz="1400" b="0" dirty="0">
                            <a:solidFill>
                              <a:schemeClr val="tx1"/>
                            </a:solidFill>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Choice>
        <mc:Fallback xmlns="">
          <p:graphicFrame>
            <p:nvGraphicFramePr>
              <p:cNvPr id="4" name="コンテンツ プレースホルダー 3">
                <a:extLst>
                  <a:ext uri="{FF2B5EF4-FFF2-40B4-BE49-F238E27FC236}">
                    <a16:creationId xmlns:a16="http://schemas.microsoft.com/office/drawing/2014/main" id="{8B0EB9D2-A638-4116-9444-CDBC3AC38D40}"/>
                  </a:ext>
                </a:extLst>
              </p:cNvPr>
              <p:cNvGraphicFramePr>
                <a:graphicFrameLocks noGrp="1"/>
              </p:cNvGraphicFramePr>
              <p:nvPr>
                <p:ph idx="1"/>
                <p:extLst>
                  <p:ext uri="{D42A27DB-BD31-4B8C-83A1-F6EECF244321}">
                    <p14:modId xmlns:p14="http://schemas.microsoft.com/office/powerpoint/2010/main" val="2491056810"/>
                  </p:ext>
                </p:extLst>
              </p:nvPr>
            </p:nvGraphicFramePr>
            <p:xfrm>
              <a:off x="682682" y="4841620"/>
              <a:ext cx="7895957" cy="1226376"/>
            </p:xfrm>
            <a:graphic>
              <a:graphicData uri="http://schemas.openxmlformats.org/drawingml/2006/table">
                <a:tbl>
                  <a:tblPr firstRow="1" bandRow="1">
                    <a:tableStyleId>{9D7B26C5-4107-4FEC-AEDC-1716B250A1EF}</a:tableStyleId>
                  </a:tblPr>
                  <a:tblGrid>
                    <a:gridCol w="2758885">
                      <a:extLst>
                        <a:ext uri="{9D8B030D-6E8A-4147-A177-3AD203B41FA5}">
                          <a16:colId xmlns:a16="http://schemas.microsoft.com/office/drawing/2014/main" val="634985179"/>
                        </a:ext>
                      </a:extLst>
                    </a:gridCol>
                    <a:gridCol w="1149611">
                      <a:extLst>
                        <a:ext uri="{9D8B030D-6E8A-4147-A177-3AD203B41FA5}">
                          <a16:colId xmlns:a16="http://schemas.microsoft.com/office/drawing/2014/main" val="375967172"/>
                        </a:ext>
                      </a:extLst>
                    </a:gridCol>
                    <a:gridCol w="2189013">
                      <a:extLst>
                        <a:ext uri="{9D8B030D-6E8A-4147-A177-3AD203B41FA5}">
                          <a16:colId xmlns:a16="http://schemas.microsoft.com/office/drawing/2014/main" val="2269054118"/>
                        </a:ext>
                      </a:extLst>
                    </a:gridCol>
                    <a:gridCol w="1798448">
                      <a:extLst>
                        <a:ext uri="{9D8B030D-6E8A-4147-A177-3AD203B41FA5}">
                          <a16:colId xmlns:a16="http://schemas.microsoft.com/office/drawing/2014/main" val="878070161"/>
                        </a:ext>
                      </a:extLst>
                    </a:gridCol>
                  </a:tblGrid>
                  <a:tr h="311976">
                    <a:tc gridSpan="4">
                      <a:txBody>
                        <a:bodyPr/>
                        <a:lstStyle/>
                        <a:p>
                          <a:endParaRPr lang="ja-JP"/>
                        </a:p>
                      </a:txBody>
                      <a:tcPr anchor="ctr">
                        <a:lnL>
                          <a:noFill/>
                        </a:lnL>
                        <a:lnR>
                          <a:noFill/>
                        </a:lnR>
                        <a:lnT w="12700" cmpd="sng">
                          <a:noFill/>
                        </a:lnT>
                        <a:lnB w="12700" cmpd="sng">
                          <a:noFill/>
                        </a:lnB>
                        <a:lnTlToBr w="12700" cmpd="sng">
                          <a:noFill/>
                          <a:prstDash val="solid"/>
                        </a:lnTlToBr>
                        <a:lnBlToTr w="12700" cmpd="sng">
                          <a:noFill/>
                          <a:prstDash val="solid"/>
                        </a:lnBlToTr>
                        <a:blipFill>
                          <a:blip r:embed="rId4"/>
                          <a:stretch>
                            <a:fillRect t="-1961" r="-77" b="-315686"/>
                          </a:stretch>
                        </a:blipFill>
                      </a:tcPr>
                    </a:tc>
                    <a:tc hMerge="1">
                      <a:txBody>
                        <a:bodyPr/>
                        <a:lstStyle/>
                        <a:p>
                          <a:pPr algn="ct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800" b="0" dirty="0">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tc hMerge="1">
                      <a:txBody>
                        <a:bodyPr/>
                        <a:lstStyle/>
                        <a:p>
                          <a:pPr algn="ctr"/>
                          <a:endParaRPr kumimoji="1" lang="ja-JP" altLang="en-US" sz="1800" b="0" dirty="0">
                            <a:latin typeface="Arial" panose="020B0604020202020204" pitchFamily="34" charset="0"/>
                            <a:ea typeface="游ゴシック" panose="020B0400000000000000" pitchFamily="50" charset="-128"/>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204098248"/>
                      </a:ext>
                    </a:extLst>
                  </a:tr>
                  <a:tr h="304800">
                    <a:tc>
                      <a:txBody>
                        <a:bodyPr/>
                        <a:lstStyle/>
                        <a:p>
                          <a:pPr algn="ct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PLA</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400" b="0" dirty="0">
                              <a:latin typeface="+mn-ea"/>
                              <a:ea typeface="+mn-ea"/>
                              <a:cs typeface="Arial" panose="020B0604020202020204" pitchFamily="34" charset="0"/>
                            </a:rPr>
                            <a:t>CFRP filament (</a:t>
                          </a:r>
                          <a:r>
                            <a:rPr kumimoji="1" lang="en-US" altLang="ja-JP" sz="1400" b="0" i="1" dirty="0">
                              <a:latin typeface="Times New Roman" panose="02020603050405020304" pitchFamily="18" charset="0"/>
                              <a:ea typeface="+mn-ea"/>
                              <a:cs typeface="Times New Roman" panose="02020603050405020304" pitchFamily="18" charset="0"/>
                            </a:rPr>
                            <a:t>n</a:t>
                          </a:r>
                          <a:r>
                            <a:rPr kumimoji="1" lang="en-US" altLang="ja-JP" sz="1400" b="0" i="0" dirty="0">
                              <a:latin typeface="+mn-ea"/>
                              <a:ea typeface="+mn-ea"/>
                              <a:cs typeface="Arial" panose="020B0604020202020204" pitchFamily="34" charset="0"/>
                            </a:rPr>
                            <a:t>)</a:t>
                          </a:r>
                          <a:endParaRPr kumimoji="1" lang="ja-JP" altLang="en-US" sz="1400" b="0" i="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tc>
                      <a:txBody>
                        <a:bodyPr/>
                        <a:lstStyle/>
                        <a:p>
                          <a:pPr algn="ctr"/>
                          <a:r>
                            <a:rPr kumimoji="1" lang="en-US" altLang="ja-JP" sz="1400" b="0" dirty="0">
                              <a:latin typeface="+mn-ea"/>
                              <a:ea typeface="+mn-ea"/>
                              <a:cs typeface="Arial" panose="020B0604020202020204" pitchFamily="34" charset="0"/>
                            </a:rPr>
                            <a:t>Epoxy</a:t>
                          </a:r>
                          <a:endParaRPr kumimoji="1" lang="ja-JP" altLang="en-US" sz="1400" b="0" dirty="0">
                            <a:latin typeface="+mn-ea"/>
                            <a:ea typeface="+mn-ea"/>
                            <a:cs typeface="Arial" panose="020B0604020202020204" pitchFamily="34" charset="0"/>
                          </a:endParaRPr>
                        </a:p>
                      </a:txBody>
                      <a:tcPr anchor="ct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41146"/>
                      </a:ext>
                    </a:extLst>
                  </a:tr>
                  <a:tr h="304800">
                    <a:tc>
                      <a:txBody>
                        <a:bodyPr/>
                        <a:lstStyle/>
                        <a:p>
                          <a:pPr algn="ctr"/>
                          <a:r>
                            <a:rPr kumimoji="1" lang="en-US" altLang="ja-JP" sz="1400" b="0" dirty="0">
                              <a:latin typeface="+mn-ea"/>
                              <a:ea typeface="+mn-ea"/>
                              <a:cs typeface="Arial" panose="020B0604020202020204" pitchFamily="34" charset="0"/>
                            </a:rPr>
                            <a:t>Cross section area [mm²]</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25.7</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0.111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Times New Roman" panose="02020603050405020304" pitchFamily="18" charset="0"/>
                            <a:ea typeface="+mn-ea"/>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en-US" altLang="ja-JP" sz="1400" b="0" dirty="0">
                              <a:latin typeface="+mn-ea"/>
                              <a:ea typeface="+mn-ea"/>
                              <a:cs typeface="Arial" panose="020B0604020202020204" pitchFamily="34" charset="0"/>
                            </a:rPr>
                            <a:t>22.7-0.11 </a:t>
                          </a:r>
                          <a:r>
                            <a:rPr kumimoji="1" lang="en-US" altLang="ja-JP" sz="1400" b="0" i="1" dirty="0">
                              <a:latin typeface="Times New Roman" panose="02020603050405020304" pitchFamily="18" charset="0"/>
                              <a:ea typeface="+mn-ea"/>
                              <a:cs typeface="Times New Roman" panose="02020603050405020304" pitchFamily="18" charset="0"/>
                            </a:rPr>
                            <a:t>n</a:t>
                          </a:r>
                          <a:endParaRPr kumimoji="1" lang="ja-JP" altLang="en-US" sz="1400" b="0" dirty="0">
                            <a:latin typeface="+mn-ea"/>
                            <a:ea typeface="+mn-ea"/>
                            <a:cs typeface="Arial" panose="020B0604020202020204" pitchFamily="34"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75927965"/>
                      </a:ext>
                    </a:extLst>
                  </a:tr>
                  <a:tr h="304800">
                    <a:tc>
                      <a:txBody>
                        <a:bodyPr/>
                        <a:lstStyle/>
                        <a:p>
                          <a:endParaRPr lang="ja-JP"/>
                        </a:p>
                      </a:txBody>
                      <a:tcPr anchor="ctr">
                        <a:blipFill>
                          <a:blip r:embed="rId4"/>
                          <a:stretch>
                            <a:fillRect t="-306000" r="-186534" b="-20000"/>
                          </a:stretch>
                        </a:blipFill>
                      </a:tcPr>
                    </a:tc>
                    <a:tc>
                      <a:txBody>
                        <a:bodyPr/>
                        <a:lstStyle/>
                        <a:p>
                          <a:pPr algn="ctr"/>
                          <a:r>
                            <a:rPr kumimoji="1" lang="en-US" altLang="ja-JP" sz="1400" b="0" dirty="0">
                              <a:solidFill>
                                <a:schemeClr val="tx1"/>
                              </a:solidFill>
                              <a:latin typeface="+mn-ea"/>
                              <a:ea typeface="+mn-ea"/>
                              <a:cs typeface="Arial" panose="020B0604020202020204" pitchFamily="34" charset="0"/>
                            </a:rPr>
                            <a:t>37.4</a:t>
                          </a:r>
                          <a:endParaRPr kumimoji="1" lang="ja-JP" altLang="en-US" sz="1400" b="0" dirty="0">
                            <a:solidFill>
                              <a:schemeClr val="tx1"/>
                            </a:solidFill>
                            <a:latin typeface="+mn-ea"/>
                            <a:ea typeface="+mn-ea"/>
                            <a:cs typeface="Arial" panose="020B0604020202020204" pitchFamily="34" charset="0"/>
                          </a:endParaRPr>
                        </a:p>
                      </a:txBody>
                      <a:tcPr anchor="ctr">
                        <a:noFill/>
                      </a:tcPr>
                    </a:tc>
                    <a:tc>
                      <a:txBody>
                        <a:bodyPr/>
                        <a:lstStyle/>
                        <a:p>
                          <a:pPr algn="ctr"/>
                          <a:r>
                            <a:rPr kumimoji="1" lang="en-US" altLang="ja-JP" sz="1400" b="1" dirty="0">
                              <a:solidFill>
                                <a:srgbClr val="FF0000"/>
                              </a:solidFill>
                              <a:latin typeface="+mn-ea"/>
                              <a:ea typeface="+mn-ea"/>
                              <a:cs typeface="Arial" panose="020B0604020202020204" pitchFamily="34" charset="0"/>
                            </a:rPr>
                            <a:t>968</a:t>
                          </a:r>
                          <a:endParaRPr kumimoji="1" lang="ja-JP" altLang="en-US" sz="1400" b="1" dirty="0">
                            <a:solidFill>
                              <a:srgbClr val="FF0000"/>
                            </a:solidFill>
                            <a:latin typeface="+mn-ea"/>
                            <a:ea typeface="+mn-ea"/>
                            <a:cs typeface="Arial" panose="020B0604020202020204" pitchFamily="34" charset="0"/>
                          </a:endParaRPr>
                        </a:p>
                      </a:txBody>
                      <a:tcPr anchor="ctr">
                        <a:noFill/>
                      </a:tcPr>
                    </a:tc>
                    <a:tc>
                      <a:txBody>
                        <a:bodyPr/>
                        <a:lstStyle/>
                        <a:p>
                          <a:pPr algn="ctr"/>
                          <a:r>
                            <a:rPr kumimoji="1" lang="en-US" altLang="ja-JP" sz="1400" b="0" dirty="0">
                              <a:solidFill>
                                <a:schemeClr val="tx1"/>
                              </a:solidFill>
                              <a:latin typeface="+mn-ea"/>
                              <a:ea typeface="+mn-ea"/>
                              <a:cs typeface="Arial" panose="020B0604020202020204" pitchFamily="34" charset="0"/>
                            </a:rPr>
                            <a:t>18.8</a:t>
                          </a:r>
                          <a:endParaRPr kumimoji="1" lang="ja-JP" altLang="en-US" sz="1400" b="0" dirty="0">
                            <a:solidFill>
                              <a:schemeClr val="tx1"/>
                            </a:solidFill>
                            <a:latin typeface="+mn-ea"/>
                            <a:ea typeface="+mn-ea"/>
                            <a:cs typeface="Arial" panose="020B0604020202020204" pitchFamily="34" charset="0"/>
                          </a:endParaRPr>
                        </a:p>
                      </a:txBody>
                      <a:tcPr anchor="ctr">
                        <a:noFill/>
                      </a:tcPr>
                    </a:tc>
                    <a:extLst>
                      <a:ext uri="{0D108BD9-81ED-4DB2-BD59-A6C34878D82A}">
                        <a16:rowId xmlns:a16="http://schemas.microsoft.com/office/drawing/2014/main" val="3456532486"/>
                      </a:ext>
                    </a:extLst>
                  </a:tr>
                </a:tbl>
              </a:graphicData>
            </a:graphic>
          </p:graphicFrame>
        </mc:Fallback>
      </mc:AlternateContent>
      <p:sp>
        <p:nvSpPr>
          <p:cNvPr id="18" name="タイトル 1">
            <a:extLst>
              <a:ext uri="{FF2B5EF4-FFF2-40B4-BE49-F238E27FC236}">
                <a16:creationId xmlns:a16="http://schemas.microsoft.com/office/drawing/2014/main" id="{3F96A286-617B-45A1-8B3A-71CE45006D58}"/>
              </a:ext>
            </a:extLst>
          </p:cNvPr>
          <p:cNvSpPr txBox="1">
            <a:spLocks/>
          </p:cNvSpPr>
          <p:nvPr/>
        </p:nvSpPr>
        <p:spPr>
          <a:xfrm>
            <a:off x="267593" y="20196"/>
            <a:ext cx="8085831" cy="717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考察｜</a:t>
            </a:r>
            <a:r>
              <a:rPr lang="ja-JP" altLang="en-US" sz="2400" dirty="0">
                <a:solidFill>
                  <a:schemeClr val="bg1"/>
                </a:solidFill>
                <a:latin typeface="+mn-ea"/>
                <a:ea typeface="+mn-ea"/>
              </a:rPr>
              <a:t>理論値とのずれに関する考察</a:t>
            </a:r>
          </a:p>
        </p:txBody>
      </p:sp>
      <p:pic>
        <p:nvPicPr>
          <p:cNvPr id="6" name="図 5">
            <a:extLst>
              <a:ext uri="{FF2B5EF4-FFF2-40B4-BE49-F238E27FC236}">
                <a16:creationId xmlns:a16="http://schemas.microsoft.com/office/drawing/2014/main" id="{823611DC-FD83-4F9F-9BF1-92BFB5CBC5D7}"/>
              </a:ext>
            </a:extLst>
          </p:cNvPr>
          <p:cNvPicPr>
            <a:picLocks noChangeAspect="1"/>
          </p:cNvPicPr>
          <p:nvPr/>
        </p:nvPicPr>
        <p:blipFill rotWithShape="1">
          <a:blip r:embed="rId5"/>
          <a:srcRect r="55369" b="56806"/>
          <a:stretch/>
        </p:blipFill>
        <p:spPr>
          <a:xfrm>
            <a:off x="420397" y="1587548"/>
            <a:ext cx="3678926" cy="2692964"/>
          </a:xfrm>
          <a:prstGeom prst="rect">
            <a:avLst/>
          </a:prstGeom>
        </p:spPr>
      </p:pic>
      <p:sp>
        <p:nvSpPr>
          <p:cNvPr id="9" name="テキスト ボックス 8">
            <a:extLst>
              <a:ext uri="{FF2B5EF4-FFF2-40B4-BE49-F238E27FC236}">
                <a16:creationId xmlns:a16="http://schemas.microsoft.com/office/drawing/2014/main" id="{3271B71B-756A-4166-AC0A-C239F714655F}"/>
              </a:ext>
            </a:extLst>
          </p:cNvPr>
          <p:cNvSpPr txBox="1"/>
          <p:nvPr/>
        </p:nvSpPr>
        <p:spPr>
          <a:xfrm>
            <a:off x="823391" y="1272032"/>
            <a:ext cx="4245995" cy="276999"/>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フィラメントの引張強さ：</a:t>
            </a:r>
            <a:r>
              <a:rPr kumimoji="1" lang="en-US" altLang="ja-JP" sz="1200" dirty="0">
                <a:latin typeface="+mn-ea"/>
              </a:rPr>
              <a:t>700 MPa</a:t>
            </a:r>
            <a:endParaRPr kumimoji="1" lang="ja-JP" altLang="en-US" sz="1200" dirty="0">
              <a:latin typeface="+mn-ea"/>
            </a:endParaRPr>
          </a:p>
        </p:txBody>
      </p:sp>
      <p:sp>
        <p:nvSpPr>
          <p:cNvPr id="11" name="テキスト ボックス 10">
            <a:extLst>
              <a:ext uri="{FF2B5EF4-FFF2-40B4-BE49-F238E27FC236}">
                <a16:creationId xmlns:a16="http://schemas.microsoft.com/office/drawing/2014/main" id="{CC2410ED-C986-4145-B57F-ED8B4F39CE58}"/>
              </a:ext>
            </a:extLst>
          </p:cNvPr>
          <p:cNvSpPr txBox="1"/>
          <p:nvPr/>
        </p:nvSpPr>
        <p:spPr>
          <a:xfrm>
            <a:off x="5421122" y="1272031"/>
            <a:ext cx="3509086" cy="276999"/>
          </a:xfrm>
          <a:prstGeom prst="rect">
            <a:avLst/>
          </a:prstGeom>
          <a:noFill/>
        </p:spPr>
        <p:txBody>
          <a:bodyPr wrap="square" rtlCol="0">
            <a:spAutoFit/>
          </a:bodyPr>
          <a:lstStyle/>
          <a:p>
            <a:r>
              <a:rPr kumimoji="1" lang="en-US" altLang="ja-JP" sz="1200" dirty="0">
                <a:latin typeface="+mn-ea"/>
              </a:rPr>
              <a:t>CFRP</a:t>
            </a:r>
            <a:r>
              <a:rPr kumimoji="1" lang="ja-JP" altLang="en-US" sz="1200" dirty="0">
                <a:latin typeface="+mn-ea"/>
              </a:rPr>
              <a:t>フィラメントの引張強さ：</a:t>
            </a:r>
            <a:r>
              <a:rPr kumimoji="1" lang="en-US" altLang="ja-JP" sz="1200" dirty="0">
                <a:latin typeface="+mn-ea"/>
              </a:rPr>
              <a:t>968 MPa</a:t>
            </a:r>
            <a:endParaRPr kumimoji="1" lang="ja-JP" altLang="en-US" sz="1200" dirty="0">
              <a:latin typeface="+mn-ea"/>
            </a:endParaRPr>
          </a:p>
        </p:txBody>
      </p:sp>
      <p:sp>
        <p:nvSpPr>
          <p:cNvPr id="2" name="テキスト ボックス 1">
            <a:extLst>
              <a:ext uri="{FF2B5EF4-FFF2-40B4-BE49-F238E27FC236}">
                <a16:creationId xmlns:a16="http://schemas.microsoft.com/office/drawing/2014/main" id="{17ECF408-B39B-471B-8095-EFFF67536885}"/>
              </a:ext>
            </a:extLst>
          </p:cNvPr>
          <p:cNvSpPr txBox="1"/>
          <p:nvPr/>
        </p:nvSpPr>
        <p:spPr>
          <a:xfrm>
            <a:off x="780046" y="1283516"/>
            <a:ext cx="1036936" cy="276999"/>
          </a:xfrm>
          <a:prstGeom prst="rect">
            <a:avLst/>
          </a:prstGeom>
          <a:noFill/>
        </p:spPr>
        <p:txBody>
          <a:bodyPr wrap="square" rtlCol="0">
            <a:spAutoFit/>
          </a:bodyPr>
          <a:lstStyle/>
          <a:p>
            <a:endParaRPr kumimoji="1" lang="ja-JP" altLang="en-US" sz="1200" dirty="0"/>
          </a:p>
        </p:txBody>
      </p:sp>
      <p:sp>
        <p:nvSpPr>
          <p:cNvPr id="10" name="テキスト ボックス 9">
            <a:extLst>
              <a:ext uri="{FF2B5EF4-FFF2-40B4-BE49-F238E27FC236}">
                <a16:creationId xmlns:a16="http://schemas.microsoft.com/office/drawing/2014/main" id="{D6FFFDDD-B7B2-4FD8-8C10-4D5606EA8BDD}"/>
              </a:ext>
            </a:extLst>
          </p:cNvPr>
          <p:cNvSpPr txBox="1"/>
          <p:nvPr/>
        </p:nvSpPr>
        <p:spPr>
          <a:xfrm>
            <a:off x="598917" y="6072003"/>
            <a:ext cx="8167578" cy="430887"/>
          </a:xfrm>
          <a:prstGeom prst="rect">
            <a:avLst/>
          </a:prstGeom>
          <a:noFill/>
        </p:spPr>
        <p:txBody>
          <a:bodyPr wrap="square" rtlCol="0">
            <a:spAutoFit/>
          </a:bodyPr>
          <a:lstStyle/>
          <a:p>
            <a:r>
              <a:rPr lang="ja-JP" altLang="en-US" sz="1100" dirty="0">
                <a:latin typeface="+mn-ea"/>
              </a:rPr>
              <a:t>参考文献：</a:t>
            </a:r>
            <a:r>
              <a:rPr lang="en-US" altLang="ja-JP" sz="1100" dirty="0">
                <a:latin typeface="+mn-ea"/>
              </a:rPr>
              <a:t>L.G. Blok, M.L. </a:t>
            </a:r>
            <a:r>
              <a:rPr lang="en-US" altLang="ja-JP" sz="1100" dirty="0" err="1">
                <a:latin typeface="+mn-ea"/>
              </a:rPr>
              <a:t>Longana</a:t>
            </a:r>
            <a:r>
              <a:rPr lang="en-US" altLang="ja-JP" sz="1100" dirty="0">
                <a:latin typeface="+mn-ea"/>
              </a:rPr>
              <a:t>, H. Yu, B.K.S. Woods, An investigation into 3D printing of </a:t>
            </a:r>
            <a:r>
              <a:rPr lang="en-US" altLang="ja-JP" sz="1100" dirty="0" err="1">
                <a:latin typeface="+mn-ea"/>
              </a:rPr>
              <a:t>fibre</a:t>
            </a:r>
            <a:r>
              <a:rPr lang="en-US" altLang="ja-JP" sz="1100" dirty="0">
                <a:latin typeface="+mn-ea"/>
              </a:rPr>
              <a:t> reinforced </a:t>
            </a:r>
          </a:p>
          <a:p>
            <a:r>
              <a:rPr lang="ja-JP" altLang="en-US" sz="1100" dirty="0">
                <a:latin typeface="+mn-ea"/>
              </a:rPr>
              <a:t>　　　　　</a:t>
            </a:r>
            <a:r>
              <a:rPr lang="en-US" altLang="ja-JP" sz="1100" dirty="0">
                <a:latin typeface="+mn-ea"/>
              </a:rPr>
              <a:t>thermoplastic composites, Additive Manufacturing 22 (2018) 176-186</a:t>
            </a:r>
            <a:endParaRPr kumimoji="1" lang="ja-JP" altLang="en-US" sz="1100" dirty="0">
              <a:latin typeface="+mn-ea"/>
            </a:endParaRPr>
          </a:p>
        </p:txBody>
      </p:sp>
    </p:spTree>
    <p:extLst>
      <p:ext uri="{BB962C8B-B14F-4D97-AF65-F5344CB8AC3E}">
        <p14:creationId xmlns:p14="http://schemas.microsoft.com/office/powerpoint/2010/main" val="2307328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D109A739-97B2-48C5-804D-846026890F6C}"/>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400" b="1" dirty="0">
                <a:solidFill>
                  <a:schemeClr val="bg1"/>
                </a:solidFill>
                <a:latin typeface="游ゴシック" panose="020B0400000000000000" pitchFamily="50" charset="-128"/>
                <a:ea typeface="游ゴシック" panose="020B0400000000000000" pitchFamily="50" charset="-128"/>
              </a:rPr>
              <a:t>CFRP</a:t>
            </a:r>
            <a:r>
              <a:rPr lang="ja-JP" altLang="en-US" sz="2400" b="1" dirty="0">
                <a:solidFill>
                  <a:schemeClr val="bg1"/>
                </a:solidFill>
                <a:latin typeface="游ゴシック" panose="020B0400000000000000" pitchFamily="50" charset="-128"/>
                <a:ea typeface="游ゴシック" panose="020B0400000000000000" pitchFamily="50" charset="-128"/>
              </a:rPr>
              <a:t>ロッド作製方法</a:t>
            </a:r>
            <a:endParaRPr lang="en-US" altLang="ja-JP" sz="2400" b="1" dirty="0">
              <a:solidFill>
                <a:schemeClr val="bg1"/>
              </a:solidFill>
              <a:latin typeface="游ゴシック" panose="020B0400000000000000" pitchFamily="50" charset="-128"/>
              <a:ea typeface="游ゴシック" panose="020B0400000000000000" pitchFamily="50" charset="-128"/>
            </a:endParaRPr>
          </a:p>
        </p:txBody>
      </p:sp>
      <p:pic>
        <p:nvPicPr>
          <p:cNvPr id="7" name="図 6" descr="ブラック, 座る, ドア, 異なる が含まれている画像&#10;&#10;自動的に生成された説明">
            <a:extLst>
              <a:ext uri="{FF2B5EF4-FFF2-40B4-BE49-F238E27FC236}">
                <a16:creationId xmlns:a16="http://schemas.microsoft.com/office/drawing/2014/main" id="{C7021AB0-9EEF-40D9-A02D-B6E3D2915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347" y="1114418"/>
            <a:ext cx="6862527" cy="4567606"/>
          </a:xfrm>
          <a:prstGeom prst="rect">
            <a:avLst/>
          </a:prstGeom>
        </p:spPr>
      </p:pic>
      <p:sp>
        <p:nvSpPr>
          <p:cNvPr id="6" name="テキスト ボックス 5">
            <a:extLst>
              <a:ext uri="{FF2B5EF4-FFF2-40B4-BE49-F238E27FC236}">
                <a16:creationId xmlns:a16="http://schemas.microsoft.com/office/drawing/2014/main" id="{58D518A6-2575-45EB-99B8-D7FC39086CC8}"/>
              </a:ext>
            </a:extLst>
          </p:cNvPr>
          <p:cNvSpPr txBox="1"/>
          <p:nvPr/>
        </p:nvSpPr>
        <p:spPr>
          <a:xfrm>
            <a:off x="986629" y="6058249"/>
            <a:ext cx="6092946"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dirty="0">
                <a:latin typeface="+mn-ea"/>
              </a:rPr>
              <a:t>縦繊維｜</a:t>
            </a:r>
            <a:r>
              <a:rPr kumimoji="1" lang="en-US" altLang="ja-JP" sz="1600" dirty="0">
                <a:latin typeface="Times New Roman" panose="02020603050405020304" pitchFamily="18" charset="0"/>
                <a:cs typeface="Times New Roman" panose="02020603050405020304" pitchFamily="18" charset="0"/>
              </a:rPr>
              <a:t>CFF</a:t>
            </a:r>
            <a:r>
              <a:rPr kumimoji="1" lang="ja-JP" altLang="en-US" sz="1600" dirty="0">
                <a:latin typeface="Times New Roman" panose="02020603050405020304" pitchFamily="18" charset="0"/>
                <a:cs typeface="Times New Roman" panose="02020603050405020304" pitchFamily="18" charset="0"/>
              </a:rPr>
              <a:t> </a:t>
            </a:r>
            <a:r>
              <a:rPr lang="en-US" altLang="ja-JP" sz="1600" dirty="0" err="1">
                <a:latin typeface="Times New Roman" panose="02020603050405020304" pitchFamily="18" charset="0"/>
                <a:cs typeface="Times New Roman" panose="02020603050405020304" pitchFamily="18" charset="0"/>
              </a:rPr>
              <a:t>Markforged</a:t>
            </a:r>
            <a:r>
              <a:rPr lang="ja-JP" altLang="en-US" sz="1600" dirty="0">
                <a:latin typeface="+mn-ea"/>
              </a:rPr>
              <a:t>社 </a:t>
            </a:r>
            <a:r>
              <a:rPr lang="en-US" altLang="ja-JP" sz="1600" dirty="0">
                <a:latin typeface="Times New Roman" panose="02020603050405020304" pitchFamily="18" charset="0"/>
                <a:cs typeface="Times New Roman" panose="02020603050405020304" pitchFamily="18" charset="0"/>
              </a:rPr>
              <a:t>φ=0.37mm</a:t>
            </a:r>
            <a:endParaRPr lang="en-US" altLang="ja-JP" sz="1600" dirty="0">
              <a:latin typeface="+mn-ea"/>
            </a:endParaRPr>
          </a:p>
        </p:txBody>
      </p:sp>
      <p:sp>
        <p:nvSpPr>
          <p:cNvPr id="3" name="テキスト ボックス 2">
            <a:extLst>
              <a:ext uri="{FF2B5EF4-FFF2-40B4-BE49-F238E27FC236}">
                <a16:creationId xmlns:a16="http://schemas.microsoft.com/office/drawing/2014/main" id="{97F372B8-D583-4B00-969F-147C7E67BBA5}"/>
              </a:ext>
            </a:extLst>
          </p:cNvPr>
          <p:cNvSpPr txBox="1"/>
          <p:nvPr/>
        </p:nvSpPr>
        <p:spPr>
          <a:xfrm>
            <a:off x="423078" y="3105834"/>
            <a:ext cx="1254321" cy="584775"/>
          </a:xfrm>
          <a:prstGeom prst="rect">
            <a:avLst/>
          </a:prstGeom>
          <a:noFill/>
        </p:spPr>
        <p:txBody>
          <a:bodyPr wrap="square" rtlCol="0">
            <a:spAutoFit/>
          </a:bodyPr>
          <a:lstStyle/>
          <a:p>
            <a:r>
              <a:rPr kumimoji="1" lang="en-US" altLang="ja-JP" sz="1600" dirty="0"/>
              <a:t>CFRP </a:t>
            </a:r>
          </a:p>
          <a:p>
            <a:r>
              <a:rPr kumimoji="1" lang="en-US" altLang="ja-JP" sz="1600" dirty="0"/>
              <a:t>filament</a:t>
            </a:r>
            <a:endParaRPr kumimoji="1" lang="ja-JP" altLang="en-US" sz="1600" dirty="0"/>
          </a:p>
        </p:txBody>
      </p:sp>
    </p:spTree>
    <p:extLst>
      <p:ext uri="{BB962C8B-B14F-4D97-AF65-F5344CB8AC3E}">
        <p14:creationId xmlns:p14="http://schemas.microsoft.com/office/powerpoint/2010/main" val="1866019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A1706212-B6BF-4311-90AC-257E0619ACB1}"/>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D9221034-B800-4FD7-8DB4-83E50B353109}"/>
              </a:ext>
            </a:extLst>
          </p:cNvPr>
          <p:cNvSpPr txBox="1">
            <a:spLocks/>
          </p:cNvSpPr>
          <p:nvPr/>
        </p:nvSpPr>
        <p:spPr>
          <a:xfrm>
            <a:off x="267593" y="4640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800" b="1" dirty="0">
                <a:solidFill>
                  <a:schemeClr val="bg1"/>
                </a:solidFill>
                <a:latin typeface="游ゴシック" panose="020B0400000000000000" pitchFamily="50" charset="-128"/>
                <a:ea typeface="游ゴシック" panose="020B0400000000000000" pitchFamily="50" charset="-128"/>
              </a:rPr>
              <a:t>CFRP(Carbon Fiber Reinforced Plastics)</a:t>
            </a:r>
            <a:r>
              <a:rPr lang="ja-JP" altLang="en-US" sz="1800" b="1" dirty="0">
                <a:solidFill>
                  <a:schemeClr val="bg1"/>
                </a:solidFill>
                <a:latin typeface="游ゴシック" panose="020B0400000000000000" pitchFamily="50" charset="-128"/>
                <a:ea typeface="游ゴシック" panose="020B0400000000000000" pitchFamily="50" charset="-128"/>
              </a:rPr>
              <a:t>｜炭素繊維強化プラスチック</a:t>
            </a:r>
          </a:p>
        </p:txBody>
      </p:sp>
      <p:sp>
        <p:nvSpPr>
          <p:cNvPr id="10" name="テキスト ボックス 9">
            <a:extLst>
              <a:ext uri="{FF2B5EF4-FFF2-40B4-BE49-F238E27FC236}">
                <a16:creationId xmlns:a16="http://schemas.microsoft.com/office/drawing/2014/main" id="{AF4B2A8A-8F72-4151-85D9-88F38A4D0281}"/>
              </a:ext>
            </a:extLst>
          </p:cNvPr>
          <p:cNvSpPr txBox="1"/>
          <p:nvPr/>
        </p:nvSpPr>
        <p:spPr>
          <a:xfrm>
            <a:off x="783204" y="1007570"/>
            <a:ext cx="6881854" cy="338554"/>
          </a:xfrm>
          <a:prstGeom prst="rect">
            <a:avLst/>
          </a:prstGeom>
          <a:noFill/>
        </p:spPr>
        <p:txBody>
          <a:bodyPr wrap="square">
            <a:spAutoFit/>
          </a:bodyPr>
          <a:lstStyle/>
          <a:p>
            <a:r>
              <a:rPr lang="ja-JP" altLang="en-US" sz="1600" b="1" dirty="0">
                <a:latin typeface="+mn-ea"/>
              </a:rPr>
              <a:t>特徴：</a:t>
            </a:r>
            <a:r>
              <a:rPr lang="ja-JP" altLang="en-US" sz="1600" dirty="0">
                <a:latin typeface="+mn-ea"/>
              </a:rPr>
              <a:t>軽い・強い・腐食しない</a:t>
            </a:r>
            <a:endParaRPr lang="en-US" altLang="ja-JP" sz="1600" dirty="0">
              <a:latin typeface="+mn-ea"/>
            </a:endParaRPr>
          </a:p>
        </p:txBody>
      </p:sp>
      <p:pic>
        <p:nvPicPr>
          <p:cNvPr id="12" name="図 11">
            <a:extLst>
              <a:ext uri="{FF2B5EF4-FFF2-40B4-BE49-F238E27FC236}">
                <a16:creationId xmlns:a16="http://schemas.microsoft.com/office/drawing/2014/main" id="{7782D277-8DBC-49D6-ABD8-9506A0D5EA46}"/>
              </a:ext>
            </a:extLst>
          </p:cNvPr>
          <p:cNvPicPr>
            <a:picLocks noChangeAspect="1"/>
          </p:cNvPicPr>
          <p:nvPr/>
        </p:nvPicPr>
        <p:blipFill>
          <a:blip r:embed="rId2"/>
          <a:stretch>
            <a:fillRect/>
          </a:stretch>
        </p:blipFill>
        <p:spPr>
          <a:xfrm>
            <a:off x="1136988" y="1644712"/>
            <a:ext cx="6870023" cy="2344075"/>
          </a:xfrm>
          <a:prstGeom prst="rect">
            <a:avLst/>
          </a:prstGeom>
        </p:spPr>
      </p:pic>
      <p:sp>
        <p:nvSpPr>
          <p:cNvPr id="13" name="テキスト ボックス 12">
            <a:extLst>
              <a:ext uri="{FF2B5EF4-FFF2-40B4-BE49-F238E27FC236}">
                <a16:creationId xmlns:a16="http://schemas.microsoft.com/office/drawing/2014/main" id="{4DA33B03-4105-4244-BB96-64DABA09AEB9}"/>
              </a:ext>
            </a:extLst>
          </p:cNvPr>
          <p:cNvSpPr txBox="1"/>
          <p:nvPr/>
        </p:nvSpPr>
        <p:spPr>
          <a:xfrm>
            <a:off x="1136988" y="3988787"/>
            <a:ext cx="6881854" cy="276999"/>
          </a:xfrm>
          <a:prstGeom prst="rect">
            <a:avLst/>
          </a:prstGeom>
          <a:noFill/>
        </p:spPr>
        <p:txBody>
          <a:bodyPr wrap="square">
            <a:spAutoFit/>
          </a:bodyPr>
          <a:lstStyle/>
          <a:p>
            <a:r>
              <a:rPr lang="ja-JP" altLang="en-US" sz="1200" dirty="0">
                <a:latin typeface="+mn-ea"/>
              </a:rPr>
              <a:t>出典｜</a:t>
            </a:r>
            <a:r>
              <a:rPr lang="en-US" altLang="ja-JP" sz="1200" dirty="0">
                <a:latin typeface="+mn-ea"/>
              </a:rPr>
              <a:t>https://www.carbonmagic.com/cfrp/</a:t>
            </a:r>
            <a:endParaRPr lang="ja-JP" altLang="en-US" sz="1200" dirty="0">
              <a:latin typeface="+mn-ea"/>
            </a:endParaRPr>
          </a:p>
        </p:txBody>
      </p:sp>
      <p:sp>
        <p:nvSpPr>
          <p:cNvPr id="14" name="テキスト ボックス 13">
            <a:extLst>
              <a:ext uri="{FF2B5EF4-FFF2-40B4-BE49-F238E27FC236}">
                <a16:creationId xmlns:a16="http://schemas.microsoft.com/office/drawing/2014/main" id="{A7179600-BA8A-47D3-8ED1-E887CDA492EE}"/>
              </a:ext>
            </a:extLst>
          </p:cNvPr>
          <p:cNvSpPr txBox="1"/>
          <p:nvPr/>
        </p:nvSpPr>
        <p:spPr>
          <a:xfrm>
            <a:off x="783204" y="4596718"/>
            <a:ext cx="6881854" cy="1815882"/>
          </a:xfrm>
          <a:prstGeom prst="rect">
            <a:avLst/>
          </a:prstGeom>
          <a:noFill/>
        </p:spPr>
        <p:txBody>
          <a:bodyPr wrap="square">
            <a:spAutoFit/>
          </a:bodyPr>
          <a:lstStyle/>
          <a:p>
            <a:r>
              <a:rPr lang="ja-JP" altLang="en-US" sz="1600" b="1" dirty="0">
                <a:latin typeface="+mn-ea"/>
              </a:rPr>
              <a:t>使用用途</a:t>
            </a:r>
            <a:endParaRPr lang="en-US" altLang="ja-JP" sz="1600" b="1" dirty="0">
              <a:latin typeface="+mn-ea"/>
            </a:endParaRPr>
          </a:p>
          <a:p>
            <a:pPr marL="285750" indent="-285750">
              <a:buFont typeface="Wingdings" panose="05000000000000000000" pitchFamily="2" charset="2"/>
              <a:buChar char="Ø"/>
            </a:pPr>
            <a:r>
              <a:rPr lang="ja-JP" altLang="en-US" sz="1600" dirty="0">
                <a:latin typeface="+mn-ea"/>
              </a:rPr>
              <a:t>航空機の翼，胴体，座席など</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ロケットのモーターケース</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自動車部品</a:t>
            </a:r>
            <a:endParaRPr lang="en-US" altLang="ja-JP" sz="1600" dirty="0">
              <a:latin typeface="+mn-ea"/>
            </a:endParaRPr>
          </a:p>
          <a:p>
            <a:pPr marL="285750" indent="-285750">
              <a:buFont typeface="Wingdings" panose="05000000000000000000" pitchFamily="2" charset="2"/>
              <a:buChar char="Ø"/>
            </a:pPr>
            <a:r>
              <a:rPr lang="ja-JP" altLang="en-US" sz="1600" dirty="0">
                <a:latin typeface="+mn-ea"/>
              </a:rPr>
              <a:t>ドローン</a:t>
            </a:r>
            <a:endParaRPr lang="en-US" altLang="ja-JP" sz="1600" dirty="0">
              <a:latin typeface="+mn-ea"/>
            </a:endParaRPr>
          </a:p>
          <a:p>
            <a:pPr marL="285750" indent="-285750">
              <a:buFont typeface="Wingdings" panose="05000000000000000000" pitchFamily="2" charset="2"/>
              <a:buChar char="Ø"/>
            </a:pPr>
            <a:endParaRPr lang="en-US" altLang="ja-JP" sz="1600" dirty="0">
              <a:latin typeface="+mn-ea"/>
            </a:endParaRPr>
          </a:p>
          <a:p>
            <a:r>
              <a:rPr lang="ja-JP" altLang="en-US" sz="1600" dirty="0">
                <a:latin typeface="+mn-ea"/>
              </a:rPr>
              <a:t>→ 軽量化，耐疲労性，耐熱性などが求めらるときに使用される．</a:t>
            </a:r>
            <a:endParaRPr lang="en-US" altLang="ja-JP" sz="1600" dirty="0">
              <a:latin typeface="+mn-ea"/>
            </a:endParaRPr>
          </a:p>
        </p:txBody>
      </p:sp>
    </p:spTree>
    <p:extLst>
      <p:ext uri="{BB962C8B-B14F-4D97-AF65-F5344CB8AC3E}">
        <p14:creationId xmlns:p14="http://schemas.microsoft.com/office/powerpoint/2010/main" val="3627787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6BA3564E-4480-45DE-9CD0-A6B6F6B3E35C}"/>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 name="タイトル 1">
            <a:extLst>
              <a:ext uri="{FF2B5EF4-FFF2-40B4-BE49-F238E27FC236}">
                <a16:creationId xmlns:a16="http://schemas.microsoft.com/office/drawing/2014/main" id="{E7B6AF03-87E1-41C7-815B-ABE2AC5D5CB4}"/>
              </a:ext>
            </a:extLst>
          </p:cNvPr>
          <p:cNvSpPr txBox="1">
            <a:spLocks/>
          </p:cNvSpPr>
          <p:nvPr/>
        </p:nvSpPr>
        <p:spPr>
          <a:xfrm>
            <a:off x="267593" y="61843"/>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游ゴシック" panose="020B0400000000000000" pitchFamily="50" charset="-128"/>
                <a:ea typeface="游ゴシック" panose="020B0400000000000000" pitchFamily="50" charset="-128"/>
              </a:rPr>
              <a:t>３</a:t>
            </a:r>
            <a:r>
              <a:rPr lang="en-US" altLang="ja-JP" sz="2400" b="1" dirty="0">
                <a:solidFill>
                  <a:schemeClr val="bg1"/>
                </a:solidFill>
                <a:latin typeface="游ゴシック" panose="020B0400000000000000" pitchFamily="50" charset="-128"/>
                <a:ea typeface="游ゴシック" panose="020B0400000000000000" pitchFamily="50" charset="-128"/>
              </a:rPr>
              <a:t>D</a:t>
            </a:r>
            <a:r>
              <a:rPr lang="ja-JP" altLang="en-US" sz="2400" b="1" dirty="0">
                <a:solidFill>
                  <a:schemeClr val="bg1"/>
                </a:solidFill>
                <a:latin typeface="游ゴシック" panose="020B0400000000000000" pitchFamily="50" charset="-128"/>
                <a:ea typeface="游ゴシック" panose="020B0400000000000000" pitchFamily="50" charset="-128"/>
              </a:rPr>
              <a:t>プリンターの種類</a:t>
            </a:r>
            <a:endParaRPr lang="ja-JP" altLang="en-US" sz="2400" dirty="0">
              <a:solidFill>
                <a:schemeClr val="bg1"/>
              </a:solidFill>
              <a:latin typeface="游ゴシック" panose="020B0400000000000000" pitchFamily="50" charset="-128"/>
              <a:ea typeface="游ゴシック" panose="020B0400000000000000" pitchFamily="50" charset="-128"/>
            </a:endParaRPr>
          </a:p>
        </p:txBody>
      </p:sp>
      <p:graphicFrame>
        <p:nvGraphicFramePr>
          <p:cNvPr id="10" name="表 9">
            <a:extLst>
              <a:ext uri="{FF2B5EF4-FFF2-40B4-BE49-F238E27FC236}">
                <a16:creationId xmlns:a16="http://schemas.microsoft.com/office/drawing/2014/main" id="{F3452D53-6D46-4A43-806B-0CF89C0C9244}"/>
              </a:ext>
            </a:extLst>
          </p:cNvPr>
          <p:cNvGraphicFramePr>
            <a:graphicFrameLocks noGrp="1"/>
          </p:cNvGraphicFramePr>
          <p:nvPr>
            <p:extLst>
              <p:ext uri="{D42A27DB-BD31-4B8C-83A1-F6EECF244321}">
                <p14:modId xmlns:p14="http://schemas.microsoft.com/office/powerpoint/2010/main" val="2007616327"/>
              </p:ext>
            </p:extLst>
          </p:nvPr>
        </p:nvGraphicFramePr>
        <p:xfrm>
          <a:off x="329105" y="1401176"/>
          <a:ext cx="8520697" cy="4705425"/>
        </p:xfrm>
        <a:graphic>
          <a:graphicData uri="http://schemas.openxmlformats.org/drawingml/2006/table">
            <a:tbl>
              <a:tblPr/>
              <a:tblGrid>
                <a:gridCol w="1698478">
                  <a:extLst>
                    <a:ext uri="{9D8B030D-6E8A-4147-A177-3AD203B41FA5}">
                      <a16:colId xmlns:a16="http://schemas.microsoft.com/office/drawing/2014/main" val="12552282"/>
                    </a:ext>
                  </a:extLst>
                </a:gridCol>
                <a:gridCol w="6822219">
                  <a:extLst>
                    <a:ext uri="{9D8B030D-6E8A-4147-A177-3AD203B41FA5}">
                      <a16:colId xmlns:a16="http://schemas.microsoft.com/office/drawing/2014/main" val="3991858022"/>
                    </a:ext>
                  </a:extLst>
                </a:gridCol>
              </a:tblGrid>
              <a:tr h="450417">
                <a:tc>
                  <a:txBody>
                    <a:bodyPr/>
                    <a:lstStyle/>
                    <a:p>
                      <a:pPr algn="ctr" fontAlgn="ctr"/>
                      <a:r>
                        <a:rPr lang="ja-JP" altLang="en-US" sz="1600" b="0">
                          <a:solidFill>
                            <a:schemeClr val="bg1"/>
                          </a:solidFill>
                          <a:effectLst/>
                          <a:latin typeface="inherit"/>
                        </a:rPr>
                        <a:t>方式</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a:noFill/>
                    </a:lnT>
                    <a:lnB w="6350" cap="flat" cmpd="sng" algn="ctr">
                      <a:solidFill>
                        <a:srgbClr val="CBCBCB"/>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0" dirty="0">
                          <a:solidFill>
                            <a:schemeClr val="bg1"/>
                          </a:solidFill>
                          <a:effectLst/>
                          <a:latin typeface="inherit"/>
                        </a:rPr>
                        <a:t>説明</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a:noFill/>
                    </a:lnT>
                    <a:lnB w="6350" cap="flat" cmpd="sng" algn="ctr">
                      <a:solidFill>
                        <a:srgbClr val="CBCBCB"/>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940679170"/>
                  </a:ext>
                </a:extLst>
              </a:tr>
              <a:tr h="709168">
                <a:tc>
                  <a:txBody>
                    <a:bodyPr/>
                    <a:lstStyle/>
                    <a:p>
                      <a:pPr algn="ctr" fontAlgn="ctr"/>
                      <a:r>
                        <a:rPr lang="ja-JP" altLang="en-US" sz="1600" b="0" dirty="0">
                          <a:effectLst/>
                          <a:latin typeface="inherit"/>
                        </a:rPr>
                        <a:t>熱溶解積層法</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l" fontAlgn="ctr"/>
                      <a:r>
                        <a:rPr lang="ja-JP" altLang="en-US" sz="1600" b="0" dirty="0">
                          <a:effectLst/>
                          <a:latin typeface="inherit"/>
                        </a:rPr>
                        <a:t>高い耐久性や耐熱性を得やすいので、試作品や治具、簡易型の造形などにおすすめ．</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2591271257"/>
                  </a:ext>
                </a:extLst>
              </a:tr>
              <a:tr h="709168">
                <a:tc>
                  <a:txBody>
                    <a:bodyPr/>
                    <a:lstStyle/>
                    <a:p>
                      <a:pPr algn="ctr" fontAlgn="ctr"/>
                      <a:r>
                        <a:rPr lang="ja-JP" altLang="en-US" sz="1600" b="0" dirty="0">
                          <a:effectLst/>
                          <a:latin typeface="inherit"/>
                        </a:rPr>
                        <a:t>マテリアルジェッティング</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l" fontAlgn="ctr"/>
                      <a:r>
                        <a:rPr lang="ja-JP" altLang="en-US" sz="1600" b="0" dirty="0">
                          <a:effectLst/>
                          <a:latin typeface="inherit"/>
                        </a:rPr>
                        <a:t>高精細でなめらかな表面のモデルを造形しやすく、精度が求められるようなパーツの造形物の出力に力を発揮．</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1582271766"/>
                  </a:ext>
                </a:extLst>
              </a:tr>
              <a:tr h="709168">
                <a:tc>
                  <a:txBody>
                    <a:bodyPr/>
                    <a:lstStyle/>
                    <a:p>
                      <a:pPr algn="ctr" fontAlgn="ctr"/>
                      <a:r>
                        <a:rPr lang="ja-JP" altLang="en-US" sz="1600" b="0" dirty="0">
                          <a:effectLst/>
                          <a:latin typeface="inherit"/>
                        </a:rPr>
                        <a:t>バインダージェッティング</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l" fontAlgn="ctr"/>
                      <a:r>
                        <a:rPr lang="ja-JP" altLang="en-US" sz="1600" b="0" dirty="0">
                          <a:effectLst/>
                          <a:latin typeface="inherit"/>
                        </a:rPr>
                        <a:t>造形速度に優れた造形方式。着色が容易なため、デザインの確認やフィギアの作成などに向く．</a:t>
                      </a:r>
                      <a:endParaRPr lang="en-US" altLang="ja-JP" sz="1600" b="0" dirty="0">
                        <a:effectLst/>
                        <a:latin typeface="inherit"/>
                      </a:endParaRP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1017113819"/>
                  </a:ext>
                </a:extLst>
              </a:tr>
              <a:tr h="709168">
                <a:tc>
                  <a:txBody>
                    <a:bodyPr/>
                    <a:lstStyle/>
                    <a:p>
                      <a:pPr algn="ctr" fontAlgn="ctr"/>
                      <a:r>
                        <a:rPr lang="ja-JP" altLang="en-US" sz="1600" b="0" dirty="0">
                          <a:effectLst/>
                          <a:latin typeface="inherit"/>
                        </a:rPr>
                        <a:t>粉末焼結積層造形</a:t>
                      </a:r>
                      <a:endParaRPr lang="en-US" altLang="zh-TW" sz="1600" b="0" dirty="0">
                        <a:effectLst/>
                        <a:latin typeface="inherit"/>
                      </a:endParaRP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l" fontAlgn="ctr"/>
                      <a:r>
                        <a:rPr lang="ja-JP" altLang="en-US" sz="1600" b="0" dirty="0">
                          <a:effectLst/>
                          <a:latin typeface="inherit"/>
                        </a:rPr>
                        <a:t>耐久性のある造形物を製作でき、金属素材も使用可能なので、最終製品や鋳型の製造におすすめ．</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2617353627"/>
                  </a:ext>
                </a:extLst>
              </a:tr>
              <a:tr h="709168">
                <a:tc>
                  <a:txBody>
                    <a:bodyPr/>
                    <a:lstStyle/>
                    <a:p>
                      <a:pPr algn="ctr" fontAlgn="ctr"/>
                      <a:r>
                        <a:rPr lang="ja-JP" altLang="en-US" sz="1600" b="0" dirty="0">
                          <a:effectLst/>
                          <a:latin typeface="inherit"/>
                        </a:rPr>
                        <a:t>光造形方式</a:t>
                      </a:r>
                      <a:endParaRPr lang="en-US" altLang="ja-JP" sz="1600" b="0" dirty="0">
                        <a:effectLst/>
                        <a:latin typeface="inherit"/>
                      </a:endParaRPr>
                    </a:p>
                    <a:p>
                      <a:pPr algn="ctr" fontAlgn="ctr"/>
                      <a:r>
                        <a:rPr lang="ja-JP" altLang="en-US" sz="1600" b="0" dirty="0">
                          <a:effectLst/>
                          <a:latin typeface="inherit"/>
                        </a:rPr>
                        <a:t>（レーザー方式）</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l" fontAlgn="ctr"/>
                      <a:r>
                        <a:rPr lang="ja-JP" altLang="en-US" sz="1600" b="0" dirty="0">
                          <a:effectLst/>
                          <a:latin typeface="inherit"/>
                        </a:rPr>
                        <a:t>もっとも古くからある方式で、高精細かつ表面の滑らかな造形物を作成することが可能．</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3706297023"/>
                  </a:ext>
                </a:extLst>
              </a:tr>
              <a:tr h="709168">
                <a:tc>
                  <a:txBody>
                    <a:bodyPr/>
                    <a:lstStyle/>
                    <a:p>
                      <a:pPr algn="ctr" fontAlgn="ctr"/>
                      <a:r>
                        <a:rPr lang="ja-JP" altLang="en-US" sz="1600" b="0" dirty="0">
                          <a:effectLst/>
                          <a:latin typeface="inherit"/>
                        </a:rPr>
                        <a:t>光造形方式</a:t>
                      </a:r>
                      <a:endParaRPr lang="en-US" altLang="ja-JP" sz="1600" b="0" dirty="0">
                        <a:effectLst/>
                        <a:latin typeface="inherit"/>
                      </a:endParaRPr>
                    </a:p>
                    <a:p>
                      <a:pPr algn="ctr" fontAlgn="ctr"/>
                      <a:r>
                        <a:rPr lang="ja-JP" altLang="en-US" sz="1600" b="0" dirty="0">
                          <a:effectLst/>
                          <a:latin typeface="inherit"/>
                        </a:rPr>
                        <a:t>（</a:t>
                      </a:r>
                      <a:r>
                        <a:rPr lang="en-US" altLang="ja-JP" sz="1600" b="0" dirty="0">
                          <a:effectLst/>
                          <a:latin typeface="inherit"/>
                        </a:rPr>
                        <a:t>DLP</a:t>
                      </a:r>
                      <a:r>
                        <a:rPr lang="ja-JP" altLang="en-US" sz="1600" b="0" dirty="0">
                          <a:effectLst/>
                          <a:latin typeface="inherit"/>
                        </a:rPr>
                        <a:t>方式）</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l" fontAlgn="ctr"/>
                      <a:r>
                        <a:rPr lang="ja-JP" altLang="en-US" sz="1600" b="0" dirty="0">
                          <a:effectLst/>
                          <a:latin typeface="inherit"/>
                        </a:rPr>
                        <a:t>高速で高精度な造形を行い、細かいパーツなどの造形にも適している．</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1246335209"/>
                  </a:ext>
                </a:extLst>
              </a:tr>
            </a:tbl>
          </a:graphicData>
        </a:graphic>
      </p:graphicFrame>
      <p:sp>
        <p:nvSpPr>
          <p:cNvPr id="13" name="テキスト ボックス 12">
            <a:extLst>
              <a:ext uri="{FF2B5EF4-FFF2-40B4-BE49-F238E27FC236}">
                <a16:creationId xmlns:a16="http://schemas.microsoft.com/office/drawing/2014/main" id="{72523FF4-BD4C-4A12-BC3E-614B444B2E96}"/>
              </a:ext>
            </a:extLst>
          </p:cNvPr>
          <p:cNvSpPr txBox="1"/>
          <p:nvPr/>
        </p:nvSpPr>
        <p:spPr>
          <a:xfrm>
            <a:off x="329105" y="6106601"/>
            <a:ext cx="6881854" cy="276999"/>
          </a:xfrm>
          <a:prstGeom prst="rect">
            <a:avLst/>
          </a:prstGeom>
          <a:noFill/>
        </p:spPr>
        <p:txBody>
          <a:bodyPr wrap="square">
            <a:spAutoFit/>
          </a:bodyPr>
          <a:lstStyle/>
          <a:p>
            <a:r>
              <a:rPr lang="ja-JP" altLang="en-US" sz="1200" dirty="0">
                <a:latin typeface="+mn-ea"/>
              </a:rPr>
              <a:t>出典｜</a:t>
            </a:r>
            <a:r>
              <a:rPr lang="en-US" altLang="ja-JP" sz="1200" dirty="0">
                <a:latin typeface="+mn-ea"/>
              </a:rPr>
              <a:t>https://www.ricoh.co.jp/3dp/lineup/byMethod/</a:t>
            </a:r>
            <a:endParaRPr lang="ja-JP" altLang="en-US" sz="1200" dirty="0">
              <a:latin typeface="+mn-ea"/>
            </a:endParaRPr>
          </a:p>
        </p:txBody>
      </p:sp>
    </p:spTree>
    <p:extLst>
      <p:ext uri="{BB962C8B-B14F-4D97-AF65-F5344CB8AC3E}">
        <p14:creationId xmlns:p14="http://schemas.microsoft.com/office/powerpoint/2010/main" val="601843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EAD3770-7443-4AC2-9DA1-8EFF2C6A0086}"/>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 name="タイトル 1">
            <a:extLst>
              <a:ext uri="{FF2B5EF4-FFF2-40B4-BE49-F238E27FC236}">
                <a16:creationId xmlns:a16="http://schemas.microsoft.com/office/drawing/2014/main" id="{E7B6AF03-87E1-41C7-815B-ABE2AC5D5CB4}"/>
              </a:ext>
            </a:extLst>
          </p:cNvPr>
          <p:cNvSpPr txBox="1">
            <a:spLocks/>
          </p:cNvSpPr>
          <p:nvPr/>
        </p:nvSpPr>
        <p:spPr>
          <a:xfrm>
            <a:off x="267593" y="58648"/>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游ゴシック" panose="020B0400000000000000" pitchFamily="50" charset="-128"/>
                <a:ea typeface="游ゴシック" panose="020B0400000000000000" pitchFamily="50" charset="-128"/>
              </a:rPr>
              <a:t>３</a:t>
            </a:r>
            <a:r>
              <a:rPr lang="en-US" altLang="ja-JP" sz="2400" b="1" dirty="0">
                <a:solidFill>
                  <a:schemeClr val="bg1"/>
                </a:solidFill>
                <a:latin typeface="游ゴシック" panose="020B0400000000000000" pitchFamily="50" charset="-128"/>
                <a:ea typeface="游ゴシック" panose="020B0400000000000000" pitchFamily="50" charset="-128"/>
              </a:rPr>
              <a:t>D</a:t>
            </a:r>
            <a:r>
              <a:rPr lang="ja-JP" altLang="en-US" sz="2400" b="1" dirty="0">
                <a:solidFill>
                  <a:schemeClr val="bg1"/>
                </a:solidFill>
                <a:latin typeface="游ゴシック" panose="020B0400000000000000" pitchFamily="50" charset="-128"/>
                <a:ea typeface="游ゴシック" panose="020B0400000000000000" pitchFamily="50" charset="-128"/>
              </a:rPr>
              <a:t>プリンターの種類</a:t>
            </a:r>
            <a:endParaRPr lang="ja-JP" altLang="en-US" sz="2400" dirty="0">
              <a:solidFill>
                <a:schemeClr val="bg1"/>
              </a:solidFill>
              <a:latin typeface="游ゴシック" panose="020B0400000000000000" pitchFamily="50" charset="-128"/>
              <a:ea typeface="游ゴシック" panose="020B0400000000000000" pitchFamily="50" charset="-128"/>
            </a:endParaRPr>
          </a:p>
        </p:txBody>
      </p:sp>
      <p:graphicFrame>
        <p:nvGraphicFramePr>
          <p:cNvPr id="10" name="表 9">
            <a:extLst>
              <a:ext uri="{FF2B5EF4-FFF2-40B4-BE49-F238E27FC236}">
                <a16:creationId xmlns:a16="http://schemas.microsoft.com/office/drawing/2014/main" id="{F3452D53-6D46-4A43-806B-0CF89C0C9244}"/>
              </a:ext>
            </a:extLst>
          </p:cNvPr>
          <p:cNvGraphicFramePr>
            <a:graphicFrameLocks noGrp="1"/>
          </p:cNvGraphicFramePr>
          <p:nvPr>
            <p:extLst>
              <p:ext uri="{D42A27DB-BD31-4B8C-83A1-F6EECF244321}">
                <p14:modId xmlns:p14="http://schemas.microsoft.com/office/powerpoint/2010/main" val="3631548390"/>
              </p:ext>
            </p:extLst>
          </p:nvPr>
        </p:nvGraphicFramePr>
        <p:xfrm>
          <a:off x="329105" y="1401176"/>
          <a:ext cx="8485789" cy="4705425"/>
        </p:xfrm>
        <a:graphic>
          <a:graphicData uri="http://schemas.openxmlformats.org/drawingml/2006/table">
            <a:tbl>
              <a:tblPr/>
              <a:tblGrid>
                <a:gridCol w="1697158">
                  <a:extLst>
                    <a:ext uri="{9D8B030D-6E8A-4147-A177-3AD203B41FA5}">
                      <a16:colId xmlns:a16="http://schemas.microsoft.com/office/drawing/2014/main" val="12552282"/>
                    </a:ext>
                  </a:extLst>
                </a:gridCol>
                <a:gridCol w="1429024">
                  <a:extLst>
                    <a:ext uri="{9D8B030D-6E8A-4147-A177-3AD203B41FA5}">
                      <a16:colId xmlns:a16="http://schemas.microsoft.com/office/drawing/2014/main" val="3991858022"/>
                    </a:ext>
                  </a:extLst>
                </a:gridCol>
                <a:gridCol w="1585840">
                  <a:extLst>
                    <a:ext uri="{9D8B030D-6E8A-4147-A177-3AD203B41FA5}">
                      <a16:colId xmlns:a16="http://schemas.microsoft.com/office/drawing/2014/main" val="3255106672"/>
                    </a:ext>
                  </a:extLst>
                </a:gridCol>
                <a:gridCol w="1272208">
                  <a:extLst>
                    <a:ext uri="{9D8B030D-6E8A-4147-A177-3AD203B41FA5}">
                      <a16:colId xmlns:a16="http://schemas.microsoft.com/office/drawing/2014/main" val="670108108"/>
                    </a:ext>
                  </a:extLst>
                </a:gridCol>
                <a:gridCol w="2501559">
                  <a:extLst>
                    <a:ext uri="{9D8B030D-6E8A-4147-A177-3AD203B41FA5}">
                      <a16:colId xmlns:a16="http://schemas.microsoft.com/office/drawing/2014/main" val="3657813925"/>
                    </a:ext>
                  </a:extLst>
                </a:gridCol>
              </a:tblGrid>
              <a:tr h="450417">
                <a:tc>
                  <a:txBody>
                    <a:bodyPr/>
                    <a:lstStyle/>
                    <a:p>
                      <a:pPr algn="ctr" fontAlgn="ctr"/>
                      <a:r>
                        <a:rPr lang="ja-JP" altLang="en-US" sz="1600" b="0">
                          <a:solidFill>
                            <a:schemeClr val="bg1"/>
                          </a:solidFill>
                          <a:effectLst/>
                          <a:latin typeface="inherit"/>
                        </a:rPr>
                        <a:t>方式</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a:noFill/>
                    </a:lnT>
                    <a:lnB w="6350" cap="flat" cmpd="sng" algn="ctr">
                      <a:solidFill>
                        <a:srgbClr val="CBCBCB"/>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0">
                          <a:solidFill>
                            <a:schemeClr val="bg1"/>
                          </a:solidFill>
                          <a:effectLst/>
                          <a:latin typeface="inherit"/>
                        </a:rPr>
                        <a:t>強度</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a:noFill/>
                    </a:lnT>
                    <a:lnB w="6350" cap="flat" cmpd="sng" algn="ctr">
                      <a:solidFill>
                        <a:srgbClr val="CBCBCB"/>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0" dirty="0">
                          <a:solidFill>
                            <a:schemeClr val="bg1"/>
                          </a:solidFill>
                          <a:effectLst/>
                          <a:latin typeface="inherit"/>
                        </a:rPr>
                        <a:t>微細性・ 審美性</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a:noFill/>
                    </a:lnT>
                    <a:lnB w="6350" cap="flat" cmpd="sng" algn="ctr">
                      <a:solidFill>
                        <a:srgbClr val="CBCBCB"/>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0" dirty="0">
                          <a:solidFill>
                            <a:schemeClr val="bg1"/>
                          </a:solidFill>
                          <a:effectLst/>
                          <a:latin typeface="inherit"/>
                        </a:rPr>
                        <a:t>造形速度</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a:noFill/>
                    </a:lnT>
                    <a:lnB w="6350" cap="flat" cmpd="sng" algn="ctr">
                      <a:solidFill>
                        <a:srgbClr val="CBCBCB"/>
                      </a:solidFill>
                      <a:prstDash val="solid"/>
                      <a:round/>
                      <a:headEnd type="none" w="med" len="med"/>
                      <a:tailEnd type="none" w="med" len="med"/>
                    </a:lnB>
                    <a:solidFill>
                      <a:schemeClr val="accent1">
                        <a:lumMod val="50000"/>
                      </a:schemeClr>
                    </a:solidFill>
                  </a:tcPr>
                </a:tc>
                <a:tc>
                  <a:txBody>
                    <a:bodyPr/>
                    <a:lstStyle/>
                    <a:p>
                      <a:pPr algn="ctr" fontAlgn="ctr"/>
                      <a:r>
                        <a:rPr lang="ja-JP" altLang="en-US" sz="1600" b="0" dirty="0">
                          <a:solidFill>
                            <a:schemeClr val="bg1"/>
                          </a:solidFill>
                          <a:effectLst/>
                          <a:latin typeface="inherit"/>
                        </a:rPr>
                        <a:t>必要設備</a:t>
                      </a:r>
                      <a:endParaRPr lang="zh-TW" altLang="en-US" sz="1600" b="0" dirty="0">
                        <a:solidFill>
                          <a:schemeClr val="bg1"/>
                        </a:solidFill>
                        <a:effectLst/>
                        <a:latin typeface="inherit"/>
                      </a:endParaRPr>
                    </a:p>
                  </a:txBody>
                  <a:tcPr marL="0" marR="0" marT="0" marB="0" anchor="ctr">
                    <a:lnL w="6350" cap="flat" cmpd="sng" algn="ctr">
                      <a:solidFill>
                        <a:srgbClr val="CBCBCB"/>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a:noFill/>
                    </a:lnT>
                    <a:lnB w="6350" cap="flat" cmpd="sng" algn="ctr">
                      <a:solidFill>
                        <a:srgbClr val="CBCBCB"/>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940679170"/>
                  </a:ext>
                </a:extLst>
              </a:tr>
              <a:tr h="709168">
                <a:tc>
                  <a:txBody>
                    <a:bodyPr/>
                    <a:lstStyle/>
                    <a:p>
                      <a:pPr algn="ctr" fontAlgn="ctr"/>
                      <a:r>
                        <a:rPr lang="ja-JP" altLang="en-US" sz="1600" b="0" dirty="0">
                          <a:effectLst/>
                          <a:latin typeface="inherit"/>
                        </a:rPr>
                        <a:t>熱溶解積層法</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en-US" altLang="ja-JP"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なし</a:t>
                      </a:r>
                    </a:p>
                  </a:txBody>
                  <a:tcPr marL="0" marR="0" marT="0" marB="0" anchor="ctr">
                    <a:lnL w="6350" cap="flat" cmpd="sng" algn="ctr">
                      <a:solidFill>
                        <a:srgbClr val="CBCBCB"/>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2591271257"/>
                  </a:ext>
                </a:extLst>
              </a:tr>
              <a:tr h="709168">
                <a:tc>
                  <a:txBody>
                    <a:bodyPr/>
                    <a:lstStyle/>
                    <a:p>
                      <a:pPr algn="ctr" fontAlgn="ctr"/>
                      <a:r>
                        <a:rPr lang="ja-JP" altLang="en-US" sz="1600" b="0" dirty="0">
                          <a:effectLst/>
                          <a:latin typeface="inherit"/>
                        </a:rPr>
                        <a:t>マテリアルジェッティング</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空調設備・洗浄装置</a:t>
                      </a:r>
                    </a:p>
                  </a:txBody>
                  <a:tcPr marL="0" marR="0" marT="0" marB="0" anchor="ctr">
                    <a:lnL w="6350" cap="flat" cmpd="sng" algn="ctr">
                      <a:solidFill>
                        <a:srgbClr val="CBCBCB"/>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1582271766"/>
                  </a:ext>
                </a:extLst>
              </a:tr>
              <a:tr h="709168">
                <a:tc>
                  <a:txBody>
                    <a:bodyPr/>
                    <a:lstStyle/>
                    <a:p>
                      <a:pPr algn="ctr" fontAlgn="ctr"/>
                      <a:r>
                        <a:rPr lang="ja-JP" altLang="en-US" sz="1600" b="0" dirty="0">
                          <a:effectLst/>
                          <a:latin typeface="inherit"/>
                        </a:rPr>
                        <a:t>バインダージェッティング</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en-US" altLang="ja-JP"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en-US" altLang="ja-JP"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粉塵対策</a:t>
                      </a:r>
                    </a:p>
                  </a:txBody>
                  <a:tcPr marL="0" marR="0" marT="0" marB="0" anchor="ctr">
                    <a:lnL w="6350" cap="flat" cmpd="sng" algn="ctr">
                      <a:solidFill>
                        <a:srgbClr val="CBCBCB"/>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1017113819"/>
                  </a:ext>
                </a:extLst>
              </a:tr>
              <a:tr h="709168">
                <a:tc>
                  <a:txBody>
                    <a:bodyPr/>
                    <a:lstStyle/>
                    <a:p>
                      <a:pPr algn="ctr" fontAlgn="ctr"/>
                      <a:r>
                        <a:rPr lang="ja-JP" altLang="en-US" sz="1600" b="0" dirty="0">
                          <a:effectLst/>
                          <a:latin typeface="inherit"/>
                        </a:rPr>
                        <a:t>粉末焼結積層造形</a:t>
                      </a:r>
                      <a:endParaRPr lang="en-US" altLang="zh-TW" sz="1600" b="0" dirty="0">
                        <a:effectLst/>
                        <a:latin typeface="inherit"/>
                      </a:endParaRP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en-US" altLang="ja-JP"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en-US" altLang="ja-JP" sz="1600" b="0" dirty="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不活性ガス用の設備</a:t>
                      </a:r>
                    </a:p>
                  </a:txBody>
                  <a:tcPr marL="0" marR="0" marT="0" marB="0" anchor="ctr">
                    <a:lnL w="6350" cap="flat" cmpd="sng" algn="ctr">
                      <a:solidFill>
                        <a:srgbClr val="CBCBCB"/>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2617353627"/>
                  </a:ext>
                </a:extLst>
              </a:tr>
              <a:tr h="709168">
                <a:tc>
                  <a:txBody>
                    <a:bodyPr/>
                    <a:lstStyle/>
                    <a:p>
                      <a:pPr algn="ctr" fontAlgn="ctr"/>
                      <a:r>
                        <a:rPr lang="ja-JP" altLang="en-US" sz="1600" b="0" dirty="0">
                          <a:effectLst/>
                          <a:latin typeface="inherit"/>
                        </a:rPr>
                        <a:t>光造形方式</a:t>
                      </a:r>
                      <a:endParaRPr lang="en-US" altLang="ja-JP" sz="1600" b="0" dirty="0">
                        <a:effectLst/>
                        <a:latin typeface="inherit"/>
                      </a:endParaRPr>
                    </a:p>
                    <a:p>
                      <a:pPr algn="ctr" fontAlgn="ctr"/>
                      <a:r>
                        <a:rPr lang="ja-JP" altLang="en-US" sz="1600" b="0" dirty="0">
                          <a:effectLst/>
                          <a:latin typeface="inherit"/>
                        </a:rPr>
                        <a:t>（レーザー方式）</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空調設備・洗浄装置</a:t>
                      </a:r>
                    </a:p>
                  </a:txBody>
                  <a:tcPr marL="0" marR="0" marT="0" marB="0" anchor="ctr">
                    <a:lnL w="6350" cap="flat" cmpd="sng" algn="ctr">
                      <a:solidFill>
                        <a:srgbClr val="CBCBCB"/>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3706297023"/>
                  </a:ext>
                </a:extLst>
              </a:tr>
              <a:tr h="709168">
                <a:tc>
                  <a:txBody>
                    <a:bodyPr/>
                    <a:lstStyle/>
                    <a:p>
                      <a:pPr algn="ctr" fontAlgn="ctr"/>
                      <a:r>
                        <a:rPr lang="ja-JP" altLang="en-US" sz="1600" b="0" dirty="0">
                          <a:effectLst/>
                          <a:latin typeface="inherit"/>
                        </a:rPr>
                        <a:t>光造形方式</a:t>
                      </a:r>
                      <a:endParaRPr lang="en-US" altLang="ja-JP" sz="1600" b="0" dirty="0">
                        <a:effectLst/>
                        <a:latin typeface="inherit"/>
                      </a:endParaRPr>
                    </a:p>
                    <a:p>
                      <a:pPr algn="ctr" fontAlgn="ctr"/>
                      <a:r>
                        <a:rPr lang="ja-JP" altLang="en-US" sz="1600" b="0" dirty="0">
                          <a:effectLst/>
                          <a:latin typeface="inherit"/>
                        </a:rPr>
                        <a:t>（</a:t>
                      </a:r>
                      <a:r>
                        <a:rPr lang="en-US" altLang="ja-JP" sz="1600" b="0" dirty="0">
                          <a:effectLst/>
                          <a:latin typeface="inherit"/>
                        </a:rPr>
                        <a:t>DLP</a:t>
                      </a:r>
                      <a:r>
                        <a:rPr lang="ja-JP" altLang="en-US" sz="1600" b="0" dirty="0">
                          <a:effectLst/>
                          <a:latin typeface="inherit"/>
                        </a:rPr>
                        <a:t>方式）</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a:t>
                      </a:r>
                    </a:p>
                  </a:txBody>
                  <a:tcPr marL="0" marR="0" marT="0" marB="0" anchor="ctr">
                    <a:lnL w="6350" cap="flat" cmpd="sng" algn="ctr">
                      <a:solidFill>
                        <a:srgbClr val="CBCBCB"/>
                      </a:solidFill>
                      <a:prstDash val="solid"/>
                      <a:round/>
                      <a:headEnd type="none" w="med" len="med"/>
                      <a:tailEnd type="none" w="med" len="med"/>
                    </a:lnL>
                    <a:lnR w="6350" cap="flat" cmpd="sng" algn="ctr">
                      <a:solidFill>
                        <a:srgbClr val="CBCBCB"/>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tc>
                  <a:txBody>
                    <a:bodyPr/>
                    <a:lstStyle/>
                    <a:p>
                      <a:pPr algn="ctr" fontAlgn="ctr"/>
                      <a:r>
                        <a:rPr lang="ja-JP" altLang="en-US" sz="1600" b="0" dirty="0">
                          <a:effectLst/>
                          <a:latin typeface="inherit"/>
                        </a:rPr>
                        <a:t>空調設備・洗浄装置</a:t>
                      </a:r>
                    </a:p>
                  </a:txBody>
                  <a:tcPr marL="0" marR="0" marT="0" marB="0" anchor="ctr">
                    <a:lnL w="6350" cap="flat" cmpd="sng" algn="ctr">
                      <a:solidFill>
                        <a:srgbClr val="CBCBCB"/>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rgbClr val="CBCBCB"/>
                      </a:solidFill>
                      <a:prstDash val="solid"/>
                      <a:round/>
                      <a:headEnd type="none" w="med" len="med"/>
                      <a:tailEnd type="none" w="med" len="med"/>
                    </a:lnT>
                    <a:lnB w="6350" cap="flat" cmpd="sng" algn="ctr">
                      <a:solidFill>
                        <a:srgbClr val="CBCBCB"/>
                      </a:solidFill>
                      <a:prstDash val="solid"/>
                      <a:round/>
                      <a:headEnd type="none" w="med" len="med"/>
                      <a:tailEnd type="none" w="med" len="med"/>
                    </a:lnB>
                    <a:solidFill>
                      <a:srgbClr val="FFFFFF"/>
                    </a:solidFill>
                  </a:tcPr>
                </a:tc>
                <a:extLst>
                  <a:ext uri="{0D108BD9-81ED-4DB2-BD59-A6C34878D82A}">
                    <a16:rowId xmlns:a16="http://schemas.microsoft.com/office/drawing/2014/main" val="1246335209"/>
                  </a:ext>
                </a:extLst>
              </a:tr>
            </a:tbl>
          </a:graphicData>
        </a:graphic>
      </p:graphicFrame>
      <p:sp>
        <p:nvSpPr>
          <p:cNvPr id="8" name="テキスト ボックス 7">
            <a:extLst>
              <a:ext uri="{FF2B5EF4-FFF2-40B4-BE49-F238E27FC236}">
                <a16:creationId xmlns:a16="http://schemas.microsoft.com/office/drawing/2014/main" id="{FA8FA082-BF4C-4527-BECE-D1318CF03901}"/>
              </a:ext>
            </a:extLst>
          </p:cNvPr>
          <p:cNvSpPr txBox="1"/>
          <p:nvPr/>
        </p:nvSpPr>
        <p:spPr>
          <a:xfrm>
            <a:off x="329105" y="6106601"/>
            <a:ext cx="6881854" cy="276999"/>
          </a:xfrm>
          <a:prstGeom prst="rect">
            <a:avLst/>
          </a:prstGeom>
          <a:noFill/>
        </p:spPr>
        <p:txBody>
          <a:bodyPr wrap="square">
            <a:spAutoFit/>
          </a:bodyPr>
          <a:lstStyle/>
          <a:p>
            <a:r>
              <a:rPr lang="ja-JP" altLang="en-US" sz="1200" dirty="0">
                <a:latin typeface="+mn-ea"/>
              </a:rPr>
              <a:t>出典｜</a:t>
            </a:r>
            <a:r>
              <a:rPr lang="en-US" altLang="ja-JP" sz="1200" dirty="0">
                <a:latin typeface="+mn-ea"/>
              </a:rPr>
              <a:t>https://www.ricoh.co.jp/3dp/lineup/byMethod/</a:t>
            </a:r>
            <a:endParaRPr lang="ja-JP" altLang="en-US" sz="1200" dirty="0">
              <a:latin typeface="+mn-ea"/>
            </a:endParaRPr>
          </a:p>
        </p:txBody>
      </p:sp>
    </p:spTree>
    <p:extLst>
      <p:ext uri="{BB962C8B-B14F-4D97-AF65-F5344CB8AC3E}">
        <p14:creationId xmlns:p14="http://schemas.microsoft.com/office/powerpoint/2010/main" val="3412446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7AAC38C-E4EC-448E-A1F5-F6E81C9C923D}"/>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5" name="コンテンツ プレースホルダー 4">
            <a:extLst>
              <a:ext uri="{FF2B5EF4-FFF2-40B4-BE49-F238E27FC236}">
                <a16:creationId xmlns:a16="http://schemas.microsoft.com/office/drawing/2014/main" id="{5BE5946F-4E15-45B8-97CF-0107910165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593"/>
          <a:stretch/>
        </p:blipFill>
        <p:spPr>
          <a:xfrm>
            <a:off x="4994524" y="1715654"/>
            <a:ext cx="3595802" cy="3663236"/>
          </a:xfrm>
        </p:spPr>
      </p:pic>
      <p:sp>
        <p:nvSpPr>
          <p:cNvPr id="7" name="タイトル 1">
            <a:extLst>
              <a:ext uri="{FF2B5EF4-FFF2-40B4-BE49-F238E27FC236}">
                <a16:creationId xmlns:a16="http://schemas.microsoft.com/office/drawing/2014/main" id="{E7B6AF03-87E1-41C7-815B-ABE2AC5D5CB4}"/>
              </a:ext>
            </a:extLst>
          </p:cNvPr>
          <p:cNvSpPr txBox="1">
            <a:spLocks/>
          </p:cNvSpPr>
          <p:nvPr/>
        </p:nvSpPr>
        <p:spPr>
          <a:xfrm>
            <a:off x="267593" y="58648"/>
            <a:ext cx="8322733"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游ゴシック" panose="020B0400000000000000" pitchFamily="50" charset="-128"/>
                <a:ea typeface="游ゴシック" panose="020B0400000000000000" pitchFamily="50" charset="-128"/>
              </a:rPr>
              <a:t>使用した熱溶解積層法３</a:t>
            </a:r>
            <a:r>
              <a:rPr lang="en-US" altLang="ja-JP" sz="2400" b="1" dirty="0">
                <a:solidFill>
                  <a:schemeClr val="bg1"/>
                </a:solidFill>
                <a:latin typeface="游ゴシック" panose="020B0400000000000000" pitchFamily="50" charset="-128"/>
                <a:ea typeface="游ゴシック" panose="020B0400000000000000" pitchFamily="50" charset="-128"/>
              </a:rPr>
              <a:t>D</a:t>
            </a:r>
            <a:r>
              <a:rPr lang="ja-JP" altLang="en-US" sz="2400" b="1" dirty="0">
                <a:solidFill>
                  <a:schemeClr val="bg1"/>
                </a:solidFill>
                <a:latin typeface="游ゴシック" panose="020B0400000000000000" pitchFamily="50" charset="-128"/>
                <a:ea typeface="游ゴシック" panose="020B0400000000000000" pitchFamily="50" charset="-128"/>
              </a:rPr>
              <a:t>プリンター</a:t>
            </a:r>
            <a:endParaRPr lang="ja-JP" altLang="en-US" sz="2400" dirty="0">
              <a:solidFill>
                <a:schemeClr val="bg1"/>
              </a:solidFill>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id="{BEE50D0F-E418-48C3-97A0-1B487D1B255B}"/>
              </a:ext>
            </a:extLst>
          </p:cNvPr>
          <p:cNvSpPr/>
          <p:nvPr/>
        </p:nvSpPr>
        <p:spPr>
          <a:xfrm>
            <a:off x="5066604" y="5378890"/>
            <a:ext cx="3523722" cy="276999"/>
          </a:xfrm>
          <a:prstGeom prst="rect">
            <a:avLst/>
          </a:prstGeom>
        </p:spPr>
        <p:txBody>
          <a:bodyPr wrap="none">
            <a:spAutoFit/>
          </a:bodyPr>
          <a:lstStyle/>
          <a:p>
            <a:r>
              <a:rPr lang="en-US" altLang="ja-JP" sz="1200" dirty="0">
                <a:latin typeface="游ゴシック" panose="020B0400000000000000" pitchFamily="50" charset="-128"/>
                <a:ea typeface="游ゴシック" panose="020B0400000000000000" pitchFamily="50" charset="-128"/>
              </a:rPr>
              <a:t>Ender-5</a:t>
            </a:r>
            <a:r>
              <a:rPr lang="ja-JP" altLang="en-US" sz="1200" dirty="0">
                <a:latin typeface="游ゴシック" panose="020B0400000000000000" pitchFamily="50" charset="-128"/>
                <a:ea typeface="游ゴシック" panose="020B0400000000000000" pitchFamily="50" charset="-128"/>
              </a:rPr>
              <a:t>｜改造前，自動強化試験片作成時に使用</a:t>
            </a:r>
          </a:p>
        </p:txBody>
      </p:sp>
      <p:pic>
        <p:nvPicPr>
          <p:cNvPr id="3" name="図 2">
            <a:extLst>
              <a:ext uri="{FF2B5EF4-FFF2-40B4-BE49-F238E27FC236}">
                <a16:creationId xmlns:a16="http://schemas.microsoft.com/office/drawing/2014/main" id="{E463A30A-0524-4641-A96A-D59EE2A48DB9}"/>
              </a:ext>
            </a:extLst>
          </p:cNvPr>
          <p:cNvPicPr>
            <a:picLocks noChangeAspect="1"/>
          </p:cNvPicPr>
          <p:nvPr/>
        </p:nvPicPr>
        <p:blipFill>
          <a:blip r:embed="rId3"/>
          <a:stretch>
            <a:fillRect/>
          </a:stretch>
        </p:blipFill>
        <p:spPr>
          <a:xfrm>
            <a:off x="553674" y="1715654"/>
            <a:ext cx="3791349" cy="3667575"/>
          </a:xfrm>
          <a:prstGeom prst="rect">
            <a:avLst/>
          </a:prstGeom>
        </p:spPr>
      </p:pic>
      <p:sp>
        <p:nvSpPr>
          <p:cNvPr id="4" name="正方形/長方形 3">
            <a:extLst>
              <a:ext uri="{FF2B5EF4-FFF2-40B4-BE49-F238E27FC236}">
                <a16:creationId xmlns:a16="http://schemas.microsoft.com/office/drawing/2014/main" id="{2B095E92-402B-4426-A34F-C9569D0E5D00}"/>
              </a:ext>
            </a:extLst>
          </p:cNvPr>
          <p:cNvSpPr/>
          <p:nvPr/>
        </p:nvSpPr>
        <p:spPr>
          <a:xfrm>
            <a:off x="406294" y="5378889"/>
            <a:ext cx="4073551" cy="276999"/>
          </a:xfrm>
          <a:prstGeom prst="rect">
            <a:avLst/>
          </a:prstGeom>
        </p:spPr>
        <p:txBody>
          <a:bodyPr wrap="none">
            <a:spAutoFit/>
          </a:bodyPr>
          <a:lstStyle/>
          <a:p>
            <a:r>
              <a:rPr lang="en-US" altLang="ja-JP" sz="1200" dirty="0">
                <a:latin typeface="游ゴシック" panose="020B0400000000000000" pitchFamily="50" charset="-128"/>
                <a:ea typeface="游ゴシック" panose="020B0400000000000000" pitchFamily="50" charset="-128"/>
              </a:rPr>
              <a:t>Creator Pro (</a:t>
            </a:r>
            <a:r>
              <a:rPr lang="en-US" altLang="ja-JP" sz="1200" dirty="0" err="1">
                <a:latin typeface="游ゴシック" panose="020B0400000000000000" pitchFamily="50" charset="-128"/>
                <a:ea typeface="游ゴシック" panose="020B0400000000000000" pitchFamily="50" charset="-128"/>
              </a:rPr>
              <a:t>Flashforge</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｜手動強化試験片作成時に使用</a:t>
            </a:r>
          </a:p>
        </p:txBody>
      </p:sp>
    </p:spTree>
    <p:extLst>
      <p:ext uri="{BB962C8B-B14F-4D97-AF65-F5344CB8AC3E}">
        <p14:creationId xmlns:p14="http://schemas.microsoft.com/office/powerpoint/2010/main" val="2576172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7D169B89-9F83-4ADE-A8C4-B46778F9BBA8}"/>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 name="タイトル 1">
            <a:extLst>
              <a:ext uri="{FF2B5EF4-FFF2-40B4-BE49-F238E27FC236}">
                <a16:creationId xmlns:a16="http://schemas.microsoft.com/office/drawing/2014/main" id="{1F39F01B-DD1C-4DE7-BFA3-269F4F40C82A}"/>
              </a:ext>
            </a:extLst>
          </p:cNvPr>
          <p:cNvSpPr txBox="1">
            <a:spLocks/>
          </p:cNvSpPr>
          <p:nvPr/>
        </p:nvSpPr>
        <p:spPr>
          <a:xfrm>
            <a:off x="267593" y="93571"/>
            <a:ext cx="8322733" cy="539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游ゴシック" panose="020B0400000000000000" pitchFamily="50" charset="-128"/>
                <a:ea typeface="游ゴシック" panose="020B0400000000000000" pitchFamily="50" charset="-128"/>
              </a:rPr>
              <a:t>試験片写真</a:t>
            </a:r>
          </a:p>
        </p:txBody>
      </p:sp>
      <p:pic>
        <p:nvPicPr>
          <p:cNvPr id="8" name="コンテンツ プレースホルダー 4">
            <a:extLst>
              <a:ext uri="{FF2B5EF4-FFF2-40B4-BE49-F238E27FC236}">
                <a16:creationId xmlns:a16="http://schemas.microsoft.com/office/drawing/2014/main" id="{AA938803-5A41-436F-AF69-A820735E21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213" r="1092" b="21750"/>
          <a:stretch/>
        </p:blipFill>
        <p:spPr>
          <a:xfrm>
            <a:off x="459392" y="4744367"/>
            <a:ext cx="2839326" cy="1507897"/>
          </a:xfr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7F7E0C2-171A-400C-9AB4-D327AC610BAB}"/>
                  </a:ext>
                </a:extLst>
              </p:cNvPr>
              <p:cNvSpPr txBox="1"/>
              <p:nvPr/>
            </p:nvSpPr>
            <p:spPr>
              <a:xfrm>
                <a:off x="684401" y="6247102"/>
                <a:ext cx="2208233" cy="275140"/>
              </a:xfrm>
              <a:prstGeom prst="rect">
                <a:avLst/>
              </a:prstGeom>
              <a:noFill/>
            </p:spPr>
            <p:txBody>
              <a:bodyPr wrap="none" rtlCol="0">
                <a:spAutoFit/>
              </a:bodyPr>
              <a:lstStyle/>
              <a:p>
                <a:r>
                  <a:rPr kumimoji="1" lang="ja-JP" altLang="en-US" sz="1100" dirty="0">
                    <a:latin typeface="+mn-ea"/>
                  </a:rPr>
                  <a:t>手動強化試験片断面｜</a:t>
                </a:r>
                <a:r>
                  <a:rPr lang="en-US" altLang="ja-JP" sz="1100" dirty="0"/>
                  <a:t> </a:t>
                </a:r>
                <a14:m>
                  <m:oMath xmlns:m="http://schemas.openxmlformats.org/officeDocument/2006/math">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𝑉</m:t>
                        </m:r>
                      </m:e>
                      <m:sub>
                        <m:r>
                          <a:rPr lang="en-US" altLang="ja-JP" sz="1100" b="0" i="1" smtClean="0">
                            <a:latin typeface="Cambria Math" panose="02040503050406030204" pitchFamily="18" charset="0"/>
                          </a:rPr>
                          <m:t>𝑓</m:t>
                        </m:r>
                      </m:sub>
                    </m:sSub>
                  </m:oMath>
                </a14:m>
                <a:r>
                  <a:rPr kumimoji="1" lang="ja-JP" altLang="en-US" sz="1100" dirty="0">
                    <a:latin typeface="+mn-ea"/>
                  </a:rPr>
                  <a:t>：</a:t>
                </a:r>
                <a:r>
                  <a:rPr kumimoji="1" lang="en-US" altLang="ja-JP" sz="1100" dirty="0">
                    <a:latin typeface="+mn-ea"/>
                  </a:rPr>
                  <a:t>6.4%</a:t>
                </a:r>
                <a:endParaRPr kumimoji="1" lang="ja-JP" altLang="en-US" sz="1100" dirty="0">
                  <a:latin typeface="+mn-ea"/>
                </a:endParaRPr>
              </a:p>
            </p:txBody>
          </p:sp>
        </mc:Choice>
        <mc:Fallback xmlns="">
          <p:sp>
            <p:nvSpPr>
              <p:cNvPr id="9" name="テキスト ボックス 8">
                <a:extLst>
                  <a:ext uri="{FF2B5EF4-FFF2-40B4-BE49-F238E27FC236}">
                    <a16:creationId xmlns:a16="http://schemas.microsoft.com/office/drawing/2014/main" id="{17F7E0C2-171A-400C-9AB4-D327AC610BAB}"/>
                  </a:ext>
                </a:extLst>
              </p:cNvPr>
              <p:cNvSpPr txBox="1">
                <a:spLocks noRot="1" noChangeAspect="1" noMove="1" noResize="1" noEditPoints="1" noAdjustHandles="1" noChangeArrowheads="1" noChangeShapeType="1" noTextEdit="1"/>
              </p:cNvSpPr>
              <p:nvPr/>
            </p:nvSpPr>
            <p:spPr>
              <a:xfrm>
                <a:off x="684401" y="6247102"/>
                <a:ext cx="2208233" cy="275140"/>
              </a:xfrm>
              <a:prstGeom prst="rect">
                <a:avLst/>
              </a:prstGeom>
              <a:blipFill>
                <a:blip r:embed="rId3"/>
                <a:stretch>
                  <a:fillRect b="-13333"/>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3D61930F-D20A-4892-B633-9727AB4B1E7F}"/>
              </a:ext>
            </a:extLst>
          </p:cNvPr>
          <p:cNvSpPr txBox="1"/>
          <p:nvPr/>
        </p:nvSpPr>
        <p:spPr>
          <a:xfrm>
            <a:off x="4168862" y="4142375"/>
            <a:ext cx="1031051" cy="261610"/>
          </a:xfrm>
          <a:prstGeom prst="rect">
            <a:avLst/>
          </a:prstGeom>
          <a:noFill/>
        </p:spPr>
        <p:txBody>
          <a:bodyPr wrap="none" rtlCol="0">
            <a:spAutoFit/>
          </a:bodyPr>
          <a:lstStyle/>
          <a:p>
            <a:r>
              <a:rPr kumimoji="1" lang="ja-JP" altLang="en-US" sz="1100" dirty="0"/>
              <a:t>試験片破断部</a:t>
            </a:r>
          </a:p>
        </p:txBody>
      </p:sp>
      <p:pic>
        <p:nvPicPr>
          <p:cNvPr id="22" name="図 21">
            <a:extLst>
              <a:ext uri="{FF2B5EF4-FFF2-40B4-BE49-F238E27FC236}">
                <a16:creationId xmlns:a16="http://schemas.microsoft.com/office/drawing/2014/main" id="{D4EE7EEB-F7E1-4007-8E25-B2ECDCE4C4F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391" t="1" r="25201" b="5616"/>
          <a:stretch/>
        </p:blipFill>
        <p:spPr>
          <a:xfrm>
            <a:off x="459392" y="1166617"/>
            <a:ext cx="2316577" cy="2980922"/>
          </a:xfrm>
          <a:prstGeom prst="rect">
            <a:avLst/>
          </a:prstGeom>
        </p:spPr>
      </p:pic>
      <p:sp>
        <p:nvSpPr>
          <p:cNvPr id="26" name="テキスト ボックス 25">
            <a:extLst>
              <a:ext uri="{FF2B5EF4-FFF2-40B4-BE49-F238E27FC236}">
                <a16:creationId xmlns:a16="http://schemas.microsoft.com/office/drawing/2014/main" id="{FF85DE4A-6451-4E90-92BF-6CEED630B738}"/>
              </a:ext>
            </a:extLst>
          </p:cNvPr>
          <p:cNvSpPr txBox="1"/>
          <p:nvPr/>
        </p:nvSpPr>
        <p:spPr>
          <a:xfrm>
            <a:off x="590730" y="4142374"/>
            <a:ext cx="2061783" cy="261610"/>
          </a:xfrm>
          <a:prstGeom prst="rect">
            <a:avLst/>
          </a:prstGeom>
          <a:noFill/>
        </p:spPr>
        <p:txBody>
          <a:bodyPr wrap="none" rtlCol="0">
            <a:spAutoFit/>
          </a:bodyPr>
          <a:lstStyle/>
          <a:p>
            <a:r>
              <a:rPr kumimoji="1" lang="en-US" altLang="ja-JP" sz="1100" dirty="0">
                <a:latin typeface="+mn-ea"/>
              </a:rPr>
              <a:t>3D</a:t>
            </a:r>
            <a:r>
              <a:rPr kumimoji="1" lang="ja-JP" altLang="en-US" sz="1100" dirty="0">
                <a:latin typeface="+mn-ea"/>
              </a:rPr>
              <a:t>プリントされた穴無試験片</a:t>
            </a:r>
          </a:p>
        </p:txBody>
      </p:sp>
      <p:pic>
        <p:nvPicPr>
          <p:cNvPr id="28" name="図 27">
            <a:extLst>
              <a:ext uri="{FF2B5EF4-FFF2-40B4-BE49-F238E27FC236}">
                <a16:creationId xmlns:a16="http://schemas.microsoft.com/office/drawing/2014/main" id="{5C05DCA8-C6C6-401B-A631-00B02678627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096" t="3915" r="5887" b="12049"/>
          <a:stretch/>
        </p:blipFill>
        <p:spPr>
          <a:xfrm>
            <a:off x="3740618" y="4739204"/>
            <a:ext cx="1483728" cy="1507898"/>
          </a:xfrm>
          <a:prstGeom prst="rect">
            <a:avLst/>
          </a:prstGeom>
        </p:spPr>
      </p:pic>
      <p:sp>
        <p:nvSpPr>
          <p:cNvPr id="30" name="テキスト ボックス 29">
            <a:extLst>
              <a:ext uri="{FF2B5EF4-FFF2-40B4-BE49-F238E27FC236}">
                <a16:creationId xmlns:a16="http://schemas.microsoft.com/office/drawing/2014/main" id="{F48A14D2-686B-4C82-ACBB-C2A3E25EBF18}"/>
              </a:ext>
            </a:extLst>
          </p:cNvPr>
          <p:cNvSpPr txBox="1"/>
          <p:nvPr/>
        </p:nvSpPr>
        <p:spPr>
          <a:xfrm>
            <a:off x="3623927" y="6247102"/>
            <a:ext cx="1681871" cy="261610"/>
          </a:xfrm>
          <a:prstGeom prst="rect">
            <a:avLst/>
          </a:prstGeom>
          <a:noFill/>
        </p:spPr>
        <p:txBody>
          <a:bodyPr wrap="none" rtlCol="0">
            <a:spAutoFit/>
          </a:bodyPr>
          <a:lstStyle/>
          <a:p>
            <a:r>
              <a:rPr kumimoji="1" lang="en-US" altLang="ja-JP" sz="1100" dirty="0">
                <a:latin typeface="+mn-ea"/>
              </a:rPr>
              <a:t>CFRP</a:t>
            </a:r>
            <a:r>
              <a:rPr kumimoji="1" lang="ja-JP" altLang="en-US" sz="1100" dirty="0">
                <a:latin typeface="+mn-ea"/>
              </a:rPr>
              <a:t>フィラメント断面</a:t>
            </a:r>
          </a:p>
        </p:txBody>
      </p:sp>
      <p:sp>
        <p:nvSpPr>
          <p:cNvPr id="34" name="テキスト ボックス 33">
            <a:extLst>
              <a:ext uri="{FF2B5EF4-FFF2-40B4-BE49-F238E27FC236}">
                <a16:creationId xmlns:a16="http://schemas.microsoft.com/office/drawing/2014/main" id="{B131EB2C-30EC-47D5-8F35-073347BAC69A}"/>
              </a:ext>
            </a:extLst>
          </p:cNvPr>
          <p:cNvSpPr txBox="1"/>
          <p:nvPr/>
        </p:nvSpPr>
        <p:spPr>
          <a:xfrm>
            <a:off x="6320456" y="4142374"/>
            <a:ext cx="2343911" cy="261610"/>
          </a:xfrm>
          <a:prstGeom prst="rect">
            <a:avLst/>
          </a:prstGeom>
          <a:noFill/>
        </p:spPr>
        <p:txBody>
          <a:bodyPr wrap="none" rtlCol="0">
            <a:spAutoFit/>
          </a:bodyPr>
          <a:lstStyle/>
          <a:p>
            <a:r>
              <a:rPr kumimoji="1" lang="en-US" altLang="ja-JP" sz="1100" dirty="0">
                <a:latin typeface="+mn-ea"/>
              </a:rPr>
              <a:t>3D</a:t>
            </a:r>
            <a:r>
              <a:rPr kumimoji="1" lang="ja-JP" altLang="en-US" sz="1100" dirty="0">
                <a:latin typeface="+mn-ea"/>
              </a:rPr>
              <a:t>プリントされた自動強化試験片</a:t>
            </a:r>
          </a:p>
        </p:txBody>
      </p:sp>
      <p:pic>
        <p:nvPicPr>
          <p:cNvPr id="11" name="図 10">
            <a:extLst>
              <a:ext uri="{FF2B5EF4-FFF2-40B4-BE49-F238E27FC236}">
                <a16:creationId xmlns:a16="http://schemas.microsoft.com/office/drawing/2014/main" id="{DA0269DE-0260-4E2D-AD0E-373CCFA697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6562" y="1152525"/>
            <a:ext cx="2234100" cy="2989849"/>
          </a:xfrm>
          <a:prstGeom prst="rect">
            <a:avLst/>
          </a:prstGeom>
        </p:spPr>
      </p:pic>
      <p:pic>
        <p:nvPicPr>
          <p:cNvPr id="13" name="図 12">
            <a:extLst>
              <a:ext uri="{FF2B5EF4-FFF2-40B4-BE49-F238E27FC236}">
                <a16:creationId xmlns:a16="http://schemas.microsoft.com/office/drawing/2014/main" id="{31EBF114-DD5F-44B1-A008-AC2371F7A4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3601" y="1123950"/>
            <a:ext cx="1278675" cy="3080065"/>
          </a:xfrm>
          <a:prstGeom prst="rect">
            <a:avLst/>
          </a:prstGeom>
        </p:spPr>
      </p:pic>
    </p:spTree>
    <p:extLst>
      <p:ext uri="{BB962C8B-B14F-4D97-AF65-F5344CB8AC3E}">
        <p14:creationId xmlns:p14="http://schemas.microsoft.com/office/powerpoint/2010/main" val="255245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119749" y="111477"/>
            <a:ext cx="4902268" cy="461665"/>
          </a:xfrm>
          <a:prstGeom prst="rect">
            <a:avLst/>
          </a:prstGeom>
          <a:noFill/>
        </p:spPr>
        <p:txBody>
          <a:bodyPr wrap="square" rtlCol="0">
            <a:spAutoFit/>
          </a:bodyPr>
          <a:lstStyle/>
          <a:p>
            <a:r>
              <a:rPr kumimoji="1" lang="ja-JP" altLang="en-US" sz="2400" b="1" dirty="0">
                <a:solidFill>
                  <a:schemeClr val="bg1"/>
                </a:solidFill>
                <a:latin typeface="+mn-ea"/>
              </a:rPr>
              <a:t>従来研究と研究目的</a:t>
            </a:r>
            <a:endParaRPr kumimoji="1" lang="en-US" altLang="ja-JP" sz="2400" dirty="0">
              <a:solidFill>
                <a:schemeClr val="bg1"/>
              </a:solidFill>
              <a:latin typeface="+mn-ea"/>
            </a:endParaRPr>
          </a:p>
        </p:txBody>
      </p:sp>
      <p:sp>
        <p:nvSpPr>
          <p:cNvPr id="146" name="テキスト ボックス 145">
            <a:extLst>
              <a:ext uri="{FF2B5EF4-FFF2-40B4-BE49-F238E27FC236}">
                <a16:creationId xmlns:a16="http://schemas.microsoft.com/office/drawing/2014/main" id="{7A659B84-B3AD-4F22-95F5-082FBE40D05C}"/>
              </a:ext>
            </a:extLst>
          </p:cNvPr>
          <p:cNvSpPr txBox="1"/>
          <p:nvPr/>
        </p:nvSpPr>
        <p:spPr>
          <a:xfrm>
            <a:off x="498812" y="5145138"/>
            <a:ext cx="8271477" cy="1277273"/>
          </a:xfrm>
          <a:prstGeom prst="rect">
            <a:avLst/>
          </a:prstGeom>
          <a:noFill/>
        </p:spPr>
        <p:txBody>
          <a:bodyPr wrap="square" rtlCol="0">
            <a:spAutoFit/>
          </a:bodyPr>
          <a:lstStyle/>
          <a:p>
            <a:r>
              <a:rPr kumimoji="1" lang="ja-JP" altLang="en-US" sz="1600" b="1" dirty="0">
                <a:solidFill>
                  <a:schemeClr val="accent1">
                    <a:lumMod val="50000"/>
                  </a:schemeClr>
                </a:solidFill>
                <a:latin typeface="+mn-ea"/>
              </a:rPr>
              <a:t>研究目的</a:t>
            </a:r>
            <a:endParaRPr kumimoji="1" lang="en-US" altLang="ja-JP" sz="1600" b="1" dirty="0">
              <a:solidFill>
                <a:schemeClr val="accent1">
                  <a:lumMod val="50000"/>
                </a:schemeClr>
              </a:solidFill>
              <a:latin typeface="+mn-ea"/>
            </a:endParaRPr>
          </a:p>
          <a:p>
            <a:endParaRPr kumimoji="1" lang="en-US" altLang="ja-JP" sz="700" b="1" dirty="0">
              <a:solidFill>
                <a:schemeClr val="accent1">
                  <a:lumMod val="50000"/>
                </a:schemeClr>
              </a:solidFill>
              <a:latin typeface="+mn-ea"/>
            </a:endParaRPr>
          </a:p>
          <a:p>
            <a:pPr marL="342900" indent="-342900">
              <a:buFont typeface="+mj-lt"/>
              <a:buAutoNum type="arabicPeriod"/>
            </a:pPr>
            <a:r>
              <a:rPr kumimoji="1" lang="ja-JP" altLang="en-US" sz="1600" dirty="0">
                <a:latin typeface="+mn-ea"/>
              </a:rPr>
              <a:t>熱溶解積層法</a:t>
            </a:r>
            <a:r>
              <a:rPr kumimoji="1" lang="en-US" altLang="ja-JP" sz="1600" dirty="0">
                <a:latin typeface="+mn-ea"/>
              </a:rPr>
              <a:t>3D</a:t>
            </a:r>
            <a:r>
              <a:rPr kumimoji="1" lang="ja-JP" altLang="en-US" sz="1600" dirty="0">
                <a:latin typeface="+mn-ea"/>
              </a:rPr>
              <a:t>プリンターで成形される造形物の，厚さ方向引張強度を向上させる新しい有効的な強化手法を提案する．</a:t>
            </a:r>
            <a:endParaRPr kumimoji="1" lang="en-US" altLang="ja-JP" sz="1600" dirty="0">
              <a:latin typeface="+mn-ea"/>
            </a:endParaRPr>
          </a:p>
          <a:p>
            <a:pPr marL="342900" indent="-342900">
              <a:buFont typeface="+mj-lt"/>
              <a:buAutoNum type="arabicPeriod"/>
            </a:pPr>
            <a:endParaRPr kumimoji="1" lang="en-US" altLang="ja-JP" sz="600" dirty="0">
              <a:latin typeface="+mn-ea"/>
            </a:endParaRPr>
          </a:p>
          <a:p>
            <a:pPr marL="342900" indent="-342900">
              <a:buFont typeface="+mj-lt"/>
              <a:buAutoNum type="arabicPeriod"/>
            </a:pPr>
            <a:r>
              <a:rPr kumimoji="1" lang="ja-JP" altLang="en-US" sz="1600" dirty="0">
                <a:latin typeface="+mn-ea"/>
              </a:rPr>
              <a:t>建設用</a:t>
            </a:r>
            <a:r>
              <a:rPr kumimoji="1" lang="en-US" altLang="ja-JP" sz="1600" dirty="0">
                <a:latin typeface="+mn-ea"/>
              </a:rPr>
              <a:t>3D</a:t>
            </a:r>
            <a:r>
              <a:rPr kumimoji="1" lang="ja-JP" altLang="en-US" sz="1600" dirty="0">
                <a:latin typeface="+mn-ea"/>
              </a:rPr>
              <a:t>プリンターに応用させ，有効的な厚さ方向</a:t>
            </a:r>
            <a:r>
              <a:rPr kumimoji="1" lang="en-US" altLang="ja-JP" sz="1600" dirty="0">
                <a:latin typeface="+mn-ea"/>
              </a:rPr>
              <a:t>RC</a:t>
            </a:r>
            <a:r>
              <a:rPr kumimoji="1" lang="ja-JP" altLang="en-US" sz="1600" dirty="0">
                <a:latin typeface="+mn-ea"/>
              </a:rPr>
              <a:t>構造の自動化を実現させる．</a:t>
            </a:r>
            <a:endParaRPr kumimoji="1" lang="en-US" altLang="ja-JP" sz="1600" dirty="0">
              <a:latin typeface="+mn-ea"/>
            </a:endParaRPr>
          </a:p>
        </p:txBody>
      </p:sp>
      <p:sp>
        <p:nvSpPr>
          <p:cNvPr id="43" name="テキスト ボックス 42">
            <a:extLst>
              <a:ext uri="{FF2B5EF4-FFF2-40B4-BE49-F238E27FC236}">
                <a16:creationId xmlns:a16="http://schemas.microsoft.com/office/drawing/2014/main" id="{2F9038A0-146C-4CDD-B7DB-F392659CF797}"/>
              </a:ext>
            </a:extLst>
          </p:cNvPr>
          <p:cNvSpPr txBox="1"/>
          <p:nvPr/>
        </p:nvSpPr>
        <p:spPr>
          <a:xfrm>
            <a:off x="498812" y="950097"/>
            <a:ext cx="4241076" cy="338554"/>
          </a:xfrm>
          <a:prstGeom prst="rect">
            <a:avLst/>
          </a:prstGeom>
          <a:noFill/>
        </p:spPr>
        <p:txBody>
          <a:bodyPr wrap="square" rtlCol="0">
            <a:spAutoFit/>
          </a:bodyPr>
          <a:lstStyle/>
          <a:p>
            <a:r>
              <a:rPr kumimoji="1" lang="ja-JP" altLang="en-US" sz="1600" b="1" dirty="0">
                <a:solidFill>
                  <a:schemeClr val="accent1">
                    <a:lumMod val="50000"/>
                  </a:schemeClr>
                </a:solidFill>
                <a:latin typeface="+mn-ea"/>
              </a:rPr>
              <a:t>従来研究</a:t>
            </a:r>
            <a:endParaRPr kumimoji="1" lang="en-US" altLang="ja-JP" sz="1600" b="1" dirty="0">
              <a:solidFill>
                <a:schemeClr val="accent1">
                  <a:lumMod val="50000"/>
                </a:schemeClr>
              </a:solidFill>
              <a:latin typeface="+mn-ea"/>
            </a:endParaRPr>
          </a:p>
        </p:txBody>
      </p:sp>
      <p:pic>
        <p:nvPicPr>
          <p:cNvPr id="7" name="図 6">
            <a:extLst>
              <a:ext uri="{FF2B5EF4-FFF2-40B4-BE49-F238E27FC236}">
                <a16:creationId xmlns:a16="http://schemas.microsoft.com/office/drawing/2014/main" id="{3BC1D1B5-1BF2-4ED2-8AC8-810F098364AB}"/>
              </a:ext>
            </a:extLst>
          </p:cNvPr>
          <p:cNvPicPr>
            <a:picLocks noChangeAspect="1"/>
          </p:cNvPicPr>
          <p:nvPr/>
        </p:nvPicPr>
        <p:blipFill>
          <a:blip r:embed="rId3"/>
          <a:stretch>
            <a:fillRect/>
          </a:stretch>
        </p:blipFill>
        <p:spPr>
          <a:xfrm>
            <a:off x="1310516" y="2751081"/>
            <a:ext cx="2666090" cy="1260334"/>
          </a:xfrm>
          <a:prstGeom prst="rect">
            <a:avLst/>
          </a:prstGeom>
        </p:spPr>
      </p:pic>
      <p:sp>
        <p:nvSpPr>
          <p:cNvPr id="17" name="テキスト ボックス 16">
            <a:extLst>
              <a:ext uri="{FF2B5EF4-FFF2-40B4-BE49-F238E27FC236}">
                <a16:creationId xmlns:a16="http://schemas.microsoft.com/office/drawing/2014/main" id="{88A5D64D-7297-4EC0-9590-3C0AD724ACEF}"/>
              </a:ext>
            </a:extLst>
          </p:cNvPr>
          <p:cNvSpPr txBox="1"/>
          <p:nvPr/>
        </p:nvSpPr>
        <p:spPr>
          <a:xfrm>
            <a:off x="1367877" y="1872109"/>
            <a:ext cx="3014434" cy="584775"/>
          </a:xfrm>
          <a:prstGeom prst="rect">
            <a:avLst/>
          </a:prstGeom>
          <a:noFill/>
        </p:spPr>
        <p:txBody>
          <a:bodyPr wrap="square" rtlCol="0">
            <a:spAutoFit/>
          </a:bodyPr>
          <a:lstStyle/>
          <a:p>
            <a:r>
              <a:rPr kumimoji="1" lang="ja-JP" altLang="en-US" sz="1600" dirty="0">
                <a:latin typeface="+mn-ea"/>
              </a:rPr>
              <a:t>赤外線で表面を加熱し</a:t>
            </a:r>
            <a:endParaRPr kumimoji="1" lang="en-US" altLang="ja-JP" sz="1600" dirty="0">
              <a:latin typeface="+mn-ea"/>
            </a:endParaRPr>
          </a:p>
          <a:p>
            <a:r>
              <a:rPr kumimoji="1" lang="ja-JP" altLang="en-US" sz="1600" dirty="0">
                <a:latin typeface="+mn-ea"/>
              </a:rPr>
              <a:t>層間強度を向上させる手法</a:t>
            </a:r>
            <a:endParaRPr kumimoji="1" lang="en-US" altLang="ja-JP" sz="1600" dirty="0">
              <a:latin typeface="+mn-ea"/>
            </a:endParaRPr>
          </a:p>
        </p:txBody>
      </p:sp>
      <p:sp>
        <p:nvSpPr>
          <p:cNvPr id="18" name="テキスト ボックス 17">
            <a:extLst>
              <a:ext uri="{FF2B5EF4-FFF2-40B4-BE49-F238E27FC236}">
                <a16:creationId xmlns:a16="http://schemas.microsoft.com/office/drawing/2014/main" id="{57B75B0D-D831-4420-9992-C7514CD2EF68}"/>
              </a:ext>
            </a:extLst>
          </p:cNvPr>
          <p:cNvSpPr txBox="1"/>
          <p:nvPr/>
        </p:nvSpPr>
        <p:spPr>
          <a:xfrm>
            <a:off x="5125384" y="1843309"/>
            <a:ext cx="3313273" cy="584775"/>
          </a:xfrm>
          <a:prstGeom prst="rect">
            <a:avLst/>
          </a:prstGeom>
          <a:noFill/>
        </p:spPr>
        <p:txBody>
          <a:bodyPr wrap="square" rtlCol="0">
            <a:spAutoFit/>
          </a:bodyPr>
          <a:lstStyle/>
          <a:p>
            <a:r>
              <a:rPr kumimoji="1" lang="ja-JP" altLang="en-US" sz="1600" dirty="0">
                <a:latin typeface="+mn-ea"/>
              </a:rPr>
              <a:t>厚さ方向に熱可塑性樹脂を</a:t>
            </a:r>
            <a:endParaRPr kumimoji="1" lang="en-US" altLang="ja-JP" sz="1600" dirty="0">
              <a:latin typeface="+mn-ea"/>
            </a:endParaRPr>
          </a:p>
          <a:p>
            <a:r>
              <a:rPr kumimoji="1" lang="ja-JP" altLang="en-US" sz="1600" dirty="0">
                <a:latin typeface="+mn-ea"/>
              </a:rPr>
              <a:t>埋め込むという手法</a:t>
            </a:r>
            <a:endParaRPr kumimoji="1" lang="en-US" altLang="ja-JP" sz="1600" dirty="0">
              <a:latin typeface="+mn-ea"/>
            </a:endParaRPr>
          </a:p>
        </p:txBody>
      </p:sp>
      <p:pic>
        <p:nvPicPr>
          <p:cNvPr id="20" name="図 19">
            <a:extLst>
              <a:ext uri="{FF2B5EF4-FFF2-40B4-BE49-F238E27FC236}">
                <a16:creationId xmlns:a16="http://schemas.microsoft.com/office/drawing/2014/main" id="{A310F5D1-5554-473E-A8A6-29204B279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9973" y="2633621"/>
            <a:ext cx="2118758" cy="1377794"/>
          </a:xfrm>
          <a:prstGeom prst="rect">
            <a:avLst/>
          </a:prstGeom>
        </p:spPr>
      </p:pic>
      <p:sp>
        <p:nvSpPr>
          <p:cNvPr id="23" name="四角形: 角を丸くする 22">
            <a:extLst>
              <a:ext uri="{FF2B5EF4-FFF2-40B4-BE49-F238E27FC236}">
                <a16:creationId xmlns:a16="http://schemas.microsoft.com/office/drawing/2014/main" id="{9E44288F-D0C2-4C2E-A73A-38CBCEC0B3BE}"/>
              </a:ext>
            </a:extLst>
          </p:cNvPr>
          <p:cNvSpPr/>
          <p:nvPr/>
        </p:nvSpPr>
        <p:spPr>
          <a:xfrm>
            <a:off x="1111987" y="1577019"/>
            <a:ext cx="3191125" cy="2677265"/>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24" name="四角形: 角を丸くする 23">
            <a:extLst>
              <a:ext uri="{FF2B5EF4-FFF2-40B4-BE49-F238E27FC236}">
                <a16:creationId xmlns:a16="http://schemas.microsoft.com/office/drawing/2014/main" id="{914D6144-6C45-4C75-AA45-0910D8D41205}"/>
              </a:ext>
            </a:extLst>
          </p:cNvPr>
          <p:cNvSpPr/>
          <p:nvPr/>
        </p:nvSpPr>
        <p:spPr>
          <a:xfrm>
            <a:off x="1310516" y="1417174"/>
            <a:ext cx="1532674" cy="2905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7" name="テキスト ボックス 26">
            <a:extLst>
              <a:ext uri="{FF2B5EF4-FFF2-40B4-BE49-F238E27FC236}">
                <a16:creationId xmlns:a16="http://schemas.microsoft.com/office/drawing/2014/main" id="{3A65977B-8264-4E85-87A3-1D105BCE81CB}"/>
              </a:ext>
            </a:extLst>
          </p:cNvPr>
          <p:cNvSpPr txBox="1"/>
          <p:nvPr/>
        </p:nvSpPr>
        <p:spPr>
          <a:xfrm>
            <a:off x="1298256" y="1446550"/>
            <a:ext cx="1617706" cy="276999"/>
          </a:xfrm>
          <a:prstGeom prst="rect">
            <a:avLst/>
          </a:prstGeom>
          <a:noFill/>
        </p:spPr>
        <p:txBody>
          <a:bodyPr wrap="square" rtlCol="0">
            <a:spAutoFit/>
          </a:bodyPr>
          <a:lstStyle/>
          <a:p>
            <a:r>
              <a:rPr kumimoji="1" lang="en-US" altLang="ja-JP" sz="1200" dirty="0">
                <a:latin typeface="+mn-ea"/>
              </a:rPr>
              <a:t>[1] V. Kishore et al.</a:t>
            </a:r>
          </a:p>
        </p:txBody>
      </p:sp>
      <p:sp>
        <p:nvSpPr>
          <p:cNvPr id="30" name="四角形: 角を丸くする 29">
            <a:extLst>
              <a:ext uri="{FF2B5EF4-FFF2-40B4-BE49-F238E27FC236}">
                <a16:creationId xmlns:a16="http://schemas.microsoft.com/office/drawing/2014/main" id="{F7169BEE-DD84-485C-A361-7CED2D27ADFA}"/>
              </a:ext>
            </a:extLst>
          </p:cNvPr>
          <p:cNvSpPr/>
          <p:nvPr/>
        </p:nvSpPr>
        <p:spPr>
          <a:xfrm>
            <a:off x="4823790" y="1574832"/>
            <a:ext cx="3191125" cy="2677265"/>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31" name="四角形: 角を丸くする 30">
            <a:extLst>
              <a:ext uri="{FF2B5EF4-FFF2-40B4-BE49-F238E27FC236}">
                <a16:creationId xmlns:a16="http://schemas.microsoft.com/office/drawing/2014/main" id="{0E972A91-9F24-4E16-9DB5-102BE8D3641D}"/>
              </a:ext>
            </a:extLst>
          </p:cNvPr>
          <p:cNvSpPr/>
          <p:nvPr/>
        </p:nvSpPr>
        <p:spPr>
          <a:xfrm>
            <a:off x="5010733" y="1417174"/>
            <a:ext cx="1363893" cy="3063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32" name="テキスト ボックス 31">
            <a:extLst>
              <a:ext uri="{FF2B5EF4-FFF2-40B4-BE49-F238E27FC236}">
                <a16:creationId xmlns:a16="http://schemas.microsoft.com/office/drawing/2014/main" id="{277F069A-1003-43F3-ADCB-29E3E0CC580E}"/>
              </a:ext>
            </a:extLst>
          </p:cNvPr>
          <p:cNvSpPr txBox="1"/>
          <p:nvPr/>
        </p:nvSpPr>
        <p:spPr>
          <a:xfrm>
            <a:off x="5037679" y="1446550"/>
            <a:ext cx="1336947" cy="276999"/>
          </a:xfrm>
          <a:prstGeom prst="rect">
            <a:avLst/>
          </a:prstGeom>
          <a:noFill/>
        </p:spPr>
        <p:txBody>
          <a:bodyPr wrap="square" rtlCol="0">
            <a:spAutoFit/>
          </a:bodyPr>
          <a:lstStyle/>
          <a:p>
            <a:r>
              <a:rPr kumimoji="1" lang="en-US" altLang="ja-JP" sz="1200" dirty="0">
                <a:latin typeface="+mn-ea"/>
              </a:rPr>
              <a:t>[2] C. Duty et al.</a:t>
            </a:r>
          </a:p>
        </p:txBody>
      </p:sp>
      <p:sp>
        <p:nvSpPr>
          <p:cNvPr id="33" name="テキスト ボックス 32">
            <a:extLst>
              <a:ext uri="{FF2B5EF4-FFF2-40B4-BE49-F238E27FC236}">
                <a16:creationId xmlns:a16="http://schemas.microsoft.com/office/drawing/2014/main" id="{EA06AD6E-5DC1-48A1-9DEA-375D9F989D03}"/>
              </a:ext>
            </a:extLst>
          </p:cNvPr>
          <p:cNvSpPr txBox="1"/>
          <p:nvPr/>
        </p:nvSpPr>
        <p:spPr>
          <a:xfrm>
            <a:off x="1111987" y="4452313"/>
            <a:ext cx="6902928" cy="338554"/>
          </a:xfrm>
          <a:prstGeom prst="rect">
            <a:avLst/>
          </a:prstGeom>
          <a:noFill/>
        </p:spPr>
        <p:txBody>
          <a:bodyPr wrap="square" rtlCol="0">
            <a:spAutoFit/>
          </a:bodyPr>
          <a:lstStyle/>
          <a:p>
            <a:r>
              <a:rPr kumimoji="1" lang="ja-JP" altLang="en-US" sz="1600" dirty="0">
                <a:latin typeface="+mn-ea"/>
              </a:rPr>
              <a:t>→ いずれの手法も飛躍的な厚さ方向の強度向上には至っていない．</a:t>
            </a:r>
            <a:endParaRPr kumimoji="1" lang="en-US" altLang="ja-JP" sz="1600" dirty="0">
              <a:latin typeface="+mn-ea"/>
            </a:endParaRPr>
          </a:p>
        </p:txBody>
      </p:sp>
    </p:spTree>
    <p:extLst>
      <p:ext uri="{BB962C8B-B14F-4D97-AF65-F5344CB8AC3E}">
        <p14:creationId xmlns:p14="http://schemas.microsoft.com/office/powerpoint/2010/main" val="106622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36C9B5E3-02BA-4DBD-990A-12265844142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5" name="コンテンツ プレースホルダー 4">
            <a:extLst>
              <a:ext uri="{FF2B5EF4-FFF2-40B4-BE49-F238E27FC236}">
                <a16:creationId xmlns:a16="http://schemas.microsoft.com/office/drawing/2014/main" id="{F5D74AA8-C4AF-41E0-A981-B2520A1CB6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3310" y="1806629"/>
            <a:ext cx="4780040" cy="3871833"/>
          </a:xfrm>
        </p:spPr>
      </p:pic>
      <p:sp>
        <p:nvSpPr>
          <p:cNvPr id="7" name="タイトル 1">
            <a:extLst>
              <a:ext uri="{FF2B5EF4-FFF2-40B4-BE49-F238E27FC236}">
                <a16:creationId xmlns:a16="http://schemas.microsoft.com/office/drawing/2014/main" id="{003C1BB2-4BE1-4E85-A6E1-D2EE2DF7F102}"/>
              </a:ext>
            </a:extLst>
          </p:cNvPr>
          <p:cNvSpPr txBox="1">
            <a:spLocks/>
          </p:cNvSpPr>
          <p:nvPr/>
        </p:nvSpPr>
        <p:spPr>
          <a:xfrm>
            <a:off x="267593" y="65424"/>
            <a:ext cx="8322733" cy="539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游ゴシック" panose="020B0400000000000000" pitchFamily="50" charset="-128"/>
                <a:ea typeface="游ゴシック" panose="020B0400000000000000" pitchFamily="50" charset="-128"/>
              </a:rPr>
              <a:t>チューブポンプの仕組み</a:t>
            </a:r>
          </a:p>
        </p:txBody>
      </p:sp>
      <p:sp>
        <p:nvSpPr>
          <p:cNvPr id="9" name="テキスト ボックス 8">
            <a:extLst>
              <a:ext uri="{FF2B5EF4-FFF2-40B4-BE49-F238E27FC236}">
                <a16:creationId xmlns:a16="http://schemas.microsoft.com/office/drawing/2014/main" id="{8C382F04-469D-43C4-865F-69563DAEFE19}"/>
              </a:ext>
            </a:extLst>
          </p:cNvPr>
          <p:cNvSpPr txBox="1"/>
          <p:nvPr/>
        </p:nvSpPr>
        <p:spPr>
          <a:xfrm>
            <a:off x="3186094" y="5317547"/>
            <a:ext cx="4576342" cy="261610"/>
          </a:xfrm>
          <a:prstGeom prst="rect">
            <a:avLst/>
          </a:prstGeom>
          <a:noFill/>
        </p:spPr>
        <p:txBody>
          <a:bodyPr wrap="square" rtlCol="0">
            <a:spAutoFit/>
          </a:bodyPr>
          <a:lstStyle/>
          <a:p>
            <a:r>
              <a:rPr lang="en-US" altLang="ja-JP" sz="1100" dirty="0"/>
              <a:t>http://www.cees.jp/seihin_data/czt.html</a:t>
            </a:r>
          </a:p>
        </p:txBody>
      </p:sp>
      <p:sp>
        <p:nvSpPr>
          <p:cNvPr id="10" name="正方形/長方形 9">
            <a:extLst>
              <a:ext uri="{FF2B5EF4-FFF2-40B4-BE49-F238E27FC236}">
                <a16:creationId xmlns:a16="http://schemas.microsoft.com/office/drawing/2014/main" id="{87D37202-4DA5-4DD3-92D2-390658E45F26}"/>
              </a:ext>
            </a:extLst>
          </p:cNvPr>
          <p:cNvSpPr/>
          <p:nvPr/>
        </p:nvSpPr>
        <p:spPr>
          <a:xfrm>
            <a:off x="2764326" y="5342777"/>
            <a:ext cx="712512" cy="261610"/>
          </a:xfrm>
          <a:prstGeom prst="rect">
            <a:avLst/>
          </a:prstGeom>
        </p:spPr>
        <p:txBody>
          <a:bodyPr wrap="square">
            <a:spAutoFit/>
          </a:bodyPr>
          <a:lstStyle/>
          <a:p>
            <a:r>
              <a:rPr lang="ja-JP" altLang="en-US" sz="1050" dirty="0"/>
              <a:t>出典｜</a:t>
            </a:r>
          </a:p>
        </p:txBody>
      </p:sp>
      <p:cxnSp>
        <p:nvCxnSpPr>
          <p:cNvPr id="12" name="直線コネクタ 11">
            <a:extLst>
              <a:ext uri="{FF2B5EF4-FFF2-40B4-BE49-F238E27FC236}">
                <a16:creationId xmlns:a16="http://schemas.microsoft.com/office/drawing/2014/main" id="{73B69317-8326-4D86-A3E3-FD5B26FDA3A2}"/>
              </a:ext>
            </a:extLst>
          </p:cNvPr>
          <p:cNvCxnSpPr>
            <a:cxnSpLocks/>
          </p:cNvCxnSpPr>
          <p:nvPr/>
        </p:nvCxnSpPr>
        <p:spPr>
          <a:xfrm flipV="1">
            <a:off x="4590796" y="2502359"/>
            <a:ext cx="1173648" cy="111561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3" name="直線コネクタ 12">
            <a:extLst>
              <a:ext uri="{FF2B5EF4-FFF2-40B4-BE49-F238E27FC236}">
                <a16:creationId xmlns:a16="http://schemas.microsoft.com/office/drawing/2014/main" id="{FDF150AF-2467-4B80-9B46-9438EFDFE018}"/>
              </a:ext>
            </a:extLst>
          </p:cNvPr>
          <p:cNvCxnSpPr>
            <a:cxnSpLocks/>
          </p:cNvCxnSpPr>
          <p:nvPr/>
        </p:nvCxnSpPr>
        <p:spPr>
          <a:xfrm>
            <a:off x="5756055" y="2505845"/>
            <a:ext cx="2391722"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5" name="テキスト ボックス 14">
            <a:extLst>
              <a:ext uri="{FF2B5EF4-FFF2-40B4-BE49-F238E27FC236}">
                <a16:creationId xmlns:a16="http://schemas.microsoft.com/office/drawing/2014/main" id="{75D4C7F5-8EF4-44DC-BF6B-364E4433DE74}"/>
              </a:ext>
            </a:extLst>
          </p:cNvPr>
          <p:cNvSpPr txBox="1"/>
          <p:nvPr/>
        </p:nvSpPr>
        <p:spPr>
          <a:xfrm>
            <a:off x="5684585" y="2161733"/>
            <a:ext cx="2623597" cy="369332"/>
          </a:xfrm>
          <a:prstGeom prst="rect">
            <a:avLst/>
          </a:prstGeom>
          <a:noFill/>
        </p:spPr>
        <p:txBody>
          <a:bodyPr wrap="square" rtlCol="0">
            <a:spAutoFit/>
          </a:bodyPr>
          <a:lstStyle/>
          <a:p>
            <a:r>
              <a:rPr kumimoji="1" lang="ja-JP" altLang="en-US" dirty="0"/>
              <a:t>ステッピングモータ</a:t>
            </a:r>
          </a:p>
        </p:txBody>
      </p:sp>
      <p:cxnSp>
        <p:nvCxnSpPr>
          <p:cNvPr id="18" name="直線コネクタ 17">
            <a:extLst>
              <a:ext uri="{FF2B5EF4-FFF2-40B4-BE49-F238E27FC236}">
                <a16:creationId xmlns:a16="http://schemas.microsoft.com/office/drawing/2014/main" id="{64CF050A-1626-4576-A668-361D4379BD7F}"/>
              </a:ext>
            </a:extLst>
          </p:cNvPr>
          <p:cNvCxnSpPr>
            <a:cxnSpLocks/>
          </p:cNvCxnSpPr>
          <p:nvPr/>
        </p:nvCxnSpPr>
        <p:spPr>
          <a:xfrm flipV="1">
            <a:off x="3361552" y="1820767"/>
            <a:ext cx="263534" cy="511594"/>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9" name="直線コネクタ 18">
            <a:extLst>
              <a:ext uri="{FF2B5EF4-FFF2-40B4-BE49-F238E27FC236}">
                <a16:creationId xmlns:a16="http://schemas.microsoft.com/office/drawing/2014/main" id="{803AB92B-0714-4D90-8252-6DBC626B1D08}"/>
              </a:ext>
            </a:extLst>
          </p:cNvPr>
          <p:cNvCxnSpPr>
            <a:cxnSpLocks/>
          </p:cNvCxnSpPr>
          <p:nvPr/>
        </p:nvCxnSpPr>
        <p:spPr>
          <a:xfrm>
            <a:off x="3620927" y="1841162"/>
            <a:ext cx="1297626"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20" name="テキスト ボックス 19">
            <a:extLst>
              <a:ext uri="{FF2B5EF4-FFF2-40B4-BE49-F238E27FC236}">
                <a16:creationId xmlns:a16="http://schemas.microsoft.com/office/drawing/2014/main" id="{CD26CA5A-9ACA-4430-8E6E-C5E03DD4B70B}"/>
              </a:ext>
            </a:extLst>
          </p:cNvPr>
          <p:cNvSpPr txBox="1"/>
          <p:nvPr/>
        </p:nvSpPr>
        <p:spPr>
          <a:xfrm>
            <a:off x="3602821" y="1499848"/>
            <a:ext cx="1369773" cy="369332"/>
          </a:xfrm>
          <a:prstGeom prst="rect">
            <a:avLst/>
          </a:prstGeom>
          <a:noFill/>
        </p:spPr>
        <p:txBody>
          <a:bodyPr wrap="square" rtlCol="0">
            <a:spAutoFit/>
          </a:bodyPr>
          <a:lstStyle/>
          <a:p>
            <a:r>
              <a:rPr kumimoji="1" lang="ja-JP" altLang="en-US" dirty="0"/>
              <a:t>チューブ</a:t>
            </a:r>
          </a:p>
        </p:txBody>
      </p:sp>
      <p:cxnSp>
        <p:nvCxnSpPr>
          <p:cNvPr id="22" name="直線コネクタ 21">
            <a:extLst>
              <a:ext uri="{FF2B5EF4-FFF2-40B4-BE49-F238E27FC236}">
                <a16:creationId xmlns:a16="http://schemas.microsoft.com/office/drawing/2014/main" id="{83BB1B5A-D9CB-410B-A0CF-C9F907D99109}"/>
              </a:ext>
            </a:extLst>
          </p:cNvPr>
          <p:cNvCxnSpPr>
            <a:cxnSpLocks/>
          </p:cNvCxnSpPr>
          <p:nvPr/>
        </p:nvCxnSpPr>
        <p:spPr>
          <a:xfrm flipV="1">
            <a:off x="4539712" y="4317613"/>
            <a:ext cx="1557769" cy="692053"/>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3" name="直線コネクタ 22">
            <a:extLst>
              <a:ext uri="{FF2B5EF4-FFF2-40B4-BE49-F238E27FC236}">
                <a16:creationId xmlns:a16="http://schemas.microsoft.com/office/drawing/2014/main" id="{2ACC4585-C725-4D08-9F59-5F6B2A9DD639}"/>
              </a:ext>
            </a:extLst>
          </p:cNvPr>
          <p:cNvCxnSpPr>
            <a:cxnSpLocks/>
          </p:cNvCxnSpPr>
          <p:nvPr/>
        </p:nvCxnSpPr>
        <p:spPr>
          <a:xfrm>
            <a:off x="6097481" y="4320694"/>
            <a:ext cx="1738691"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24" name="テキスト ボックス 23">
            <a:extLst>
              <a:ext uri="{FF2B5EF4-FFF2-40B4-BE49-F238E27FC236}">
                <a16:creationId xmlns:a16="http://schemas.microsoft.com/office/drawing/2014/main" id="{AB3E4129-BC22-4676-8433-8E22DD9A1444}"/>
              </a:ext>
            </a:extLst>
          </p:cNvPr>
          <p:cNvSpPr txBox="1"/>
          <p:nvPr/>
        </p:nvSpPr>
        <p:spPr>
          <a:xfrm>
            <a:off x="6068226" y="3970404"/>
            <a:ext cx="2040454" cy="369332"/>
          </a:xfrm>
          <a:prstGeom prst="rect">
            <a:avLst/>
          </a:prstGeom>
          <a:noFill/>
        </p:spPr>
        <p:txBody>
          <a:bodyPr wrap="square" rtlCol="0">
            <a:spAutoFit/>
          </a:bodyPr>
          <a:lstStyle/>
          <a:p>
            <a:r>
              <a:rPr kumimoji="1" lang="ja-JP" altLang="en-US" dirty="0"/>
              <a:t>エポキシ樹脂</a:t>
            </a:r>
          </a:p>
        </p:txBody>
      </p:sp>
    </p:spTree>
    <p:extLst>
      <p:ext uri="{BB962C8B-B14F-4D97-AF65-F5344CB8AC3E}">
        <p14:creationId xmlns:p14="http://schemas.microsoft.com/office/powerpoint/2010/main" val="2468780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56F79D2-743A-4678-BFD0-F27AA897E773}"/>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3" name="コンテンツ プレースホルダー 2">
            <a:extLst>
              <a:ext uri="{FF2B5EF4-FFF2-40B4-BE49-F238E27FC236}">
                <a16:creationId xmlns:a16="http://schemas.microsoft.com/office/drawing/2014/main" id="{E4653695-5515-4490-887C-030B56E5EE90}"/>
              </a:ext>
            </a:extLst>
          </p:cNvPr>
          <p:cNvSpPr>
            <a:spLocks noGrp="1"/>
          </p:cNvSpPr>
          <p:nvPr>
            <p:ph idx="1"/>
          </p:nvPr>
        </p:nvSpPr>
        <p:spPr>
          <a:xfrm>
            <a:off x="628650" y="1034256"/>
            <a:ext cx="7886700" cy="4351338"/>
          </a:xfrm>
        </p:spPr>
        <p:txBody>
          <a:bodyPr>
            <a:normAutofit/>
          </a:bodyPr>
          <a:lstStyle/>
          <a:p>
            <a:pPr marL="0" indent="0">
              <a:buNone/>
            </a:pPr>
            <a:r>
              <a:rPr kumimoji="1" lang="ja-JP" altLang="en-US" sz="1600" dirty="0">
                <a:latin typeface="+mn-ea"/>
              </a:rPr>
              <a:t>印刷中にエポキシ樹脂の硬化が始まってしまう</a:t>
            </a:r>
            <a:endParaRPr kumimoji="1" lang="en-US" altLang="ja-JP" sz="1600" dirty="0">
              <a:latin typeface="+mn-ea"/>
            </a:endParaRPr>
          </a:p>
          <a:p>
            <a:pPr marL="0" indent="0">
              <a:buNone/>
            </a:pPr>
            <a:r>
              <a:rPr lang="ja-JP" altLang="en-US" sz="1600" dirty="0">
                <a:latin typeface="+mn-ea"/>
              </a:rPr>
              <a:t>↓</a:t>
            </a:r>
            <a:endParaRPr lang="en-US" altLang="ja-JP" sz="1600" dirty="0">
              <a:latin typeface="+mn-ea"/>
            </a:endParaRPr>
          </a:p>
          <a:p>
            <a:pPr marL="0" indent="0">
              <a:buNone/>
            </a:pPr>
            <a:r>
              <a:rPr kumimoji="1" lang="ja-JP" altLang="en-US" sz="1600" dirty="0">
                <a:latin typeface="+mn-ea"/>
              </a:rPr>
              <a:t>反応速度を遅らせるため，エポキシ樹脂の温度を低く保つ工夫を施す</a:t>
            </a:r>
            <a:endParaRPr kumimoji="1" lang="en-US" altLang="ja-JP" sz="1600" dirty="0">
              <a:latin typeface="+mn-ea"/>
            </a:endParaRPr>
          </a:p>
        </p:txBody>
      </p:sp>
      <p:sp>
        <p:nvSpPr>
          <p:cNvPr id="5" name="タイトル 1">
            <a:extLst>
              <a:ext uri="{FF2B5EF4-FFF2-40B4-BE49-F238E27FC236}">
                <a16:creationId xmlns:a16="http://schemas.microsoft.com/office/drawing/2014/main" id="{1D049588-BE83-45DA-9EF6-694987602254}"/>
              </a:ext>
            </a:extLst>
          </p:cNvPr>
          <p:cNvSpPr txBox="1">
            <a:spLocks/>
          </p:cNvSpPr>
          <p:nvPr/>
        </p:nvSpPr>
        <p:spPr>
          <a:xfrm>
            <a:off x="209248" y="40996"/>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エポキシ樹脂の硬化の遅延</a:t>
            </a:r>
          </a:p>
        </p:txBody>
      </p:sp>
      <p:pic>
        <p:nvPicPr>
          <p:cNvPr id="7" name="図 6">
            <a:extLst>
              <a:ext uri="{FF2B5EF4-FFF2-40B4-BE49-F238E27FC236}">
                <a16:creationId xmlns:a16="http://schemas.microsoft.com/office/drawing/2014/main" id="{08B0A11C-6281-40CB-BCE6-4F363B85E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968" y="2593105"/>
            <a:ext cx="5782307" cy="3712850"/>
          </a:xfrm>
          <a:prstGeom prst="rect">
            <a:avLst/>
          </a:prstGeom>
        </p:spPr>
      </p:pic>
      <p:cxnSp>
        <p:nvCxnSpPr>
          <p:cNvPr id="9" name="直線コネクタ 8">
            <a:extLst>
              <a:ext uri="{FF2B5EF4-FFF2-40B4-BE49-F238E27FC236}">
                <a16:creationId xmlns:a16="http://schemas.microsoft.com/office/drawing/2014/main" id="{6722A0C0-E097-4FED-9123-B11D4D4E8915}"/>
              </a:ext>
            </a:extLst>
          </p:cNvPr>
          <p:cNvCxnSpPr>
            <a:cxnSpLocks/>
          </p:cNvCxnSpPr>
          <p:nvPr/>
        </p:nvCxnSpPr>
        <p:spPr>
          <a:xfrm flipH="1" flipV="1">
            <a:off x="2448889" y="3601084"/>
            <a:ext cx="1180136" cy="96139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CBEF8AC-5A08-4000-87D9-50D148F3FFA2}"/>
              </a:ext>
            </a:extLst>
          </p:cNvPr>
          <p:cNvCxnSpPr>
            <a:cxnSpLocks/>
          </p:cNvCxnSpPr>
          <p:nvPr/>
        </p:nvCxnSpPr>
        <p:spPr>
          <a:xfrm flipV="1">
            <a:off x="4941879" y="3095625"/>
            <a:ext cx="711208" cy="87630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E9D8AC8-A730-4CD9-B5B5-D12082D11837}"/>
              </a:ext>
            </a:extLst>
          </p:cNvPr>
          <p:cNvSpPr txBox="1"/>
          <p:nvPr/>
        </p:nvSpPr>
        <p:spPr>
          <a:xfrm>
            <a:off x="871449" y="2924231"/>
            <a:ext cx="2691927" cy="584775"/>
          </a:xfrm>
          <a:prstGeom prst="rect">
            <a:avLst/>
          </a:prstGeom>
          <a:noFill/>
        </p:spPr>
        <p:txBody>
          <a:bodyPr wrap="square" rtlCol="0">
            <a:spAutoFit/>
          </a:bodyPr>
          <a:lstStyle/>
          <a:p>
            <a:r>
              <a:rPr kumimoji="1" lang="ja-JP" altLang="en-US" sz="1600" dirty="0">
                <a:latin typeface="+mn-ea"/>
              </a:rPr>
              <a:t>ソフト保冷剤を入れ</a:t>
            </a:r>
            <a:endParaRPr kumimoji="1" lang="en-US" altLang="ja-JP" sz="1600" dirty="0">
              <a:latin typeface="+mn-ea"/>
            </a:endParaRPr>
          </a:p>
          <a:p>
            <a:r>
              <a:rPr kumimoji="1" lang="en-US" altLang="ja-JP" sz="1600" dirty="0">
                <a:latin typeface="+mn-ea"/>
              </a:rPr>
              <a:t>0</a:t>
            </a:r>
            <a:r>
              <a:rPr kumimoji="1" lang="ja-JP" altLang="en-US" sz="1600" dirty="0">
                <a:latin typeface="+mn-ea"/>
              </a:rPr>
              <a:t>℃に冷やしておく</a:t>
            </a:r>
          </a:p>
        </p:txBody>
      </p:sp>
      <p:sp>
        <p:nvSpPr>
          <p:cNvPr id="15" name="テキスト ボックス 14">
            <a:extLst>
              <a:ext uri="{FF2B5EF4-FFF2-40B4-BE49-F238E27FC236}">
                <a16:creationId xmlns:a16="http://schemas.microsoft.com/office/drawing/2014/main" id="{6C7375FA-C209-477E-A553-C7BCE9469B25}"/>
              </a:ext>
            </a:extLst>
          </p:cNvPr>
          <p:cNvSpPr txBox="1"/>
          <p:nvPr/>
        </p:nvSpPr>
        <p:spPr>
          <a:xfrm>
            <a:off x="5653087" y="2717738"/>
            <a:ext cx="2236510" cy="584775"/>
          </a:xfrm>
          <a:prstGeom prst="rect">
            <a:avLst/>
          </a:prstGeom>
          <a:noFill/>
        </p:spPr>
        <p:txBody>
          <a:bodyPr wrap="none" rtlCol="0">
            <a:spAutoFit/>
          </a:bodyPr>
          <a:lstStyle/>
          <a:p>
            <a:r>
              <a:rPr kumimoji="1" lang="ja-JP" altLang="en-US" sz="1600" dirty="0">
                <a:latin typeface="+mn-ea"/>
              </a:rPr>
              <a:t>エポキシ樹脂の入った</a:t>
            </a:r>
            <a:endParaRPr kumimoji="1" lang="en-US" altLang="ja-JP" sz="1600" dirty="0">
              <a:latin typeface="+mn-ea"/>
            </a:endParaRPr>
          </a:p>
          <a:p>
            <a:r>
              <a:rPr kumimoji="1" lang="ja-JP" altLang="en-US" sz="1600" dirty="0">
                <a:latin typeface="+mn-ea"/>
              </a:rPr>
              <a:t>紙コップを設置</a:t>
            </a:r>
          </a:p>
        </p:txBody>
      </p:sp>
      <p:cxnSp>
        <p:nvCxnSpPr>
          <p:cNvPr id="18" name="直線コネクタ 17">
            <a:extLst>
              <a:ext uri="{FF2B5EF4-FFF2-40B4-BE49-F238E27FC236}">
                <a16:creationId xmlns:a16="http://schemas.microsoft.com/office/drawing/2014/main" id="{ABFA0DB0-457E-42C1-B734-21D7129EC8F5}"/>
              </a:ext>
            </a:extLst>
          </p:cNvPr>
          <p:cNvCxnSpPr>
            <a:cxnSpLocks/>
          </p:cNvCxnSpPr>
          <p:nvPr/>
        </p:nvCxnSpPr>
        <p:spPr>
          <a:xfrm flipH="1" flipV="1">
            <a:off x="6994832" y="4950988"/>
            <a:ext cx="80963" cy="738535"/>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BE40431B-511A-4040-8974-95FDDAC33D7D}"/>
              </a:ext>
            </a:extLst>
          </p:cNvPr>
          <p:cNvSpPr txBox="1"/>
          <p:nvPr/>
        </p:nvSpPr>
        <p:spPr>
          <a:xfrm>
            <a:off x="6956732" y="5670473"/>
            <a:ext cx="389850" cy="338554"/>
          </a:xfrm>
          <a:prstGeom prst="rect">
            <a:avLst/>
          </a:prstGeom>
          <a:noFill/>
        </p:spPr>
        <p:txBody>
          <a:bodyPr wrap="none" rtlCol="0">
            <a:spAutoFit/>
          </a:bodyPr>
          <a:lstStyle/>
          <a:p>
            <a:r>
              <a:rPr kumimoji="1" lang="ja-JP" altLang="en-US" sz="1600" dirty="0">
                <a:latin typeface="+mn-ea"/>
              </a:rPr>
              <a:t>蓋</a:t>
            </a:r>
          </a:p>
        </p:txBody>
      </p:sp>
    </p:spTree>
    <p:extLst>
      <p:ext uri="{BB962C8B-B14F-4D97-AF65-F5344CB8AC3E}">
        <p14:creationId xmlns:p14="http://schemas.microsoft.com/office/powerpoint/2010/main" val="1917552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9">
            <a:extLst>
              <a:ext uri="{FF2B5EF4-FFF2-40B4-BE49-F238E27FC236}">
                <a16:creationId xmlns:a16="http://schemas.microsoft.com/office/drawing/2014/main" id="{84EEEBB3-62A4-4F31-ADA3-23373954FDE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613" t="8171" r="9892"/>
          <a:stretch/>
        </p:blipFill>
        <p:spPr>
          <a:xfrm>
            <a:off x="529429" y="921161"/>
            <a:ext cx="2540016" cy="2228645"/>
          </a:xfrm>
        </p:spPr>
      </p:pic>
      <p:pic>
        <p:nvPicPr>
          <p:cNvPr id="13" name="図 12">
            <a:extLst>
              <a:ext uri="{FF2B5EF4-FFF2-40B4-BE49-F238E27FC236}">
                <a16:creationId xmlns:a16="http://schemas.microsoft.com/office/drawing/2014/main" id="{1433D48B-28AE-4B0A-887B-02A5CD9445A4}"/>
              </a:ext>
            </a:extLst>
          </p:cNvPr>
          <p:cNvPicPr>
            <a:picLocks noChangeAspect="1"/>
          </p:cNvPicPr>
          <p:nvPr/>
        </p:nvPicPr>
        <p:blipFill rotWithShape="1">
          <a:blip r:embed="rId3">
            <a:extLst>
              <a:ext uri="{28A0092B-C50C-407E-A947-70E740481C1C}">
                <a14:useLocalDpi xmlns:a14="http://schemas.microsoft.com/office/drawing/2010/main" val="0"/>
              </a:ext>
            </a:extLst>
          </a:blip>
          <a:srcRect t="6082" r="7982" b="11111"/>
          <a:stretch/>
        </p:blipFill>
        <p:spPr>
          <a:xfrm>
            <a:off x="3336223" y="919438"/>
            <a:ext cx="3305817" cy="2231182"/>
          </a:xfrm>
          <a:prstGeom prst="rect">
            <a:avLst/>
          </a:prstGeom>
        </p:spPr>
      </p:pic>
      <p:graphicFrame>
        <p:nvGraphicFramePr>
          <p:cNvPr id="16" name="表 16">
            <a:extLst>
              <a:ext uri="{FF2B5EF4-FFF2-40B4-BE49-F238E27FC236}">
                <a16:creationId xmlns:a16="http://schemas.microsoft.com/office/drawing/2014/main" id="{80736E18-8165-4C6F-9C94-A19BD0D67BFC}"/>
              </a:ext>
            </a:extLst>
          </p:cNvPr>
          <p:cNvGraphicFramePr>
            <a:graphicFrameLocks noGrp="1"/>
          </p:cNvGraphicFramePr>
          <p:nvPr>
            <p:extLst>
              <p:ext uri="{D42A27DB-BD31-4B8C-83A1-F6EECF244321}">
                <p14:modId xmlns:p14="http://schemas.microsoft.com/office/powerpoint/2010/main" val="3304685362"/>
              </p:ext>
            </p:extLst>
          </p:nvPr>
        </p:nvGraphicFramePr>
        <p:xfrm>
          <a:off x="529429" y="4750090"/>
          <a:ext cx="7968618" cy="1781455"/>
        </p:xfrm>
        <a:graphic>
          <a:graphicData uri="http://schemas.openxmlformats.org/drawingml/2006/table">
            <a:tbl>
              <a:tblPr firstRow="1" bandRow="1">
                <a:tableStyleId>{2D5ABB26-0587-4C30-8999-92F81FD0307C}</a:tableStyleId>
              </a:tblPr>
              <a:tblGrid>
                <a:gridCol w="2155047">
                  <a:extLst>
                    <a:ext uri="{9D8B030D-6E8A-4147-A177-3AD203B41FA5}">
                      <a16:colId xmlns:a16="http://schemas.microsoft.com/office/drawing/2014/main" val="2603313780"/>
                    </a:ext>
                  </a:extLst>
                </a:gridCol>
                <a:gridCol w="2986481">
                  <a:extLst>
                    <a:ext uri="{9D8B030D-6E8A-4147-A177-3AD203B41FA5}">
                      <a16:colId xmlns:a16="http://schemas.microsoft.com/office/drawing/2014/main" val="1187447418"/>
                    </a:ext>
                  </a:extLst>
                </a:gridCol>
                <a:gridCol w="2827090">
                  <a:extLst>
                    <a:ext uri="{9D8B030D-6E8A-4147-A177-3AD203B41FA5}">
                      <a16:colId xmlns:a16="http://schemas.microsoft.com/office/drawing/2014/main" val="3650689739"/>
                    </a:ext>
                  </a:extLst>
                </a:gridCol>
              </a:tblGrid>
              <a:tr h="356291">
                <a:tc>
                  <a:txBody>
                    <a:bodyPr/>
                    <a:lstStyle/>
                    <a:p>
                      <a:pPr algn="ctr"/>
                      <a:r>
                        <a:rPr kumimoji="1" lang="ja-JP" altLang="en-US" sz="1600" dirty="0">
                          <a:latin typeface="+mn-ea"/>
                          <a:ea typeface="+mn-ea"/>
                        </a:rPr>
                        <a:t>経過時間</a:t>
                      </a:r>
                    </a:p>
                  </a:txBody>
                  <a:tcP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室温（</a:t>
                      </a:r>
                      <a:r>
                        <a:rPr kumimoji="1" lang="en-US" altLang="ja-JP" sz="1600" dirty="0">
                          <a:latin typeface="+mn-ea"/>
                          <a:ea typeface="+mn-ea"/>
                        </a:rPr>
                        <a:t>25</a:t>
                      </a:r>
                      <a:r>
                        <a:rPr kumimoji="1" lang="ja-JP" altLang="en-US" sz="1600" dirty="0">
                          <a:latin typeface="+mn-ea"/>
                          <a:ea typeface="+mn-ea"/>
                        </a:rPr>
                        <a:t>℃？）</a:t>
                      </a:r>
                    </a:p>
                  </a:txBody>
                  <a:tcP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冷蔵</a:t>
                      </a:r>
                      <a:r>
                        <a:rPr kumimoji="1" lang="en-US" altLang="ja-JP" sz="1600" dirty="0">
                          <a:latin typeface="+mn-ea"/>
                          <a:ea typeface="+mn-ea"/>
                        </a:rPr>
                        <a:t>box</a:t>
                      </a:r>
                      <a:endParaRPr kumimoji="1" lang="ja-JP" altLang="en-US" sz="1600" dirty="0">
                        <a:latin typeface="+mn-ea"/>
                        <a:ea typeface="+mn-ea"/>
                      </a:endParaRPr>
                    </a:p>
                  </a:txBody>
                  <a:tcP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7273836"/>
                  </a:ext>
                </a:extLst>
              </a:tr>
              <a:tr h="356291">
                <a:tc>
                  <a:txBody>
                    <a:bodyPr/>
                    <a:lstStyle/>
                    <a:p>
                      <a:pPr algn="ctr"/>
                      <a:r>
                        <a:rPr kumimoji="1" lang="en-US" altLang="ja-JP" sz="1600" dirty="0">
                          <a:latin typeface="+mn-ea"/>
                          <a:ea typeface="+mn-ea"/>
                        </a:rPr>
                        <a:t>10</a:t>
                      </a:r>
                      <a:r>
                        <a:rPr kumimoji="1" lang="ja-JP" altLang="en-US" sz="1600" dirty="0">
                          <a:latin typeface="+mn-ea"/>
                          <a:ea typeface="+mn-ea"/>
                        </a:rPr>
                        <a:t>分</a:t>
                      </a:r>
                    </a:p>
                  </a:txBody>
                  <a:tcP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変化なし</a:t>
                      </a:r>
                    </a:p>
                  </a:txBody>
                  <a:tcP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変化なし</a:t>
                      </a:r>
                    </a:p>
                  </a:txBody>
                  <a:tcP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06601"/>
                  </a:ext>
                </a:extLst>
              </a:tr>
              <a:tr h="356291">
                <a:tc>
                  <a:txBody>
                    <a:bodyPr/>
                    <a:lstStyle/>
                    <a:p>
                      <a:pPr algn="ctr"/>
                      <a:r>
                        <a:rPr kumimoji="1" lang="en-US" altLang="ja-JP" sz="1600" dirty="0">
                          <a:latin typeface="+mn-ea"/>
                          <a:ea typeface="+mn-ea"/>
                        </a:rPr>
                        <a:t>25</a:t>
                      </a:r>
                      <a:r>
                        <a:rPr kumimoji="1" lang="ja-JP" altLang="en-US" sz="1600" dirty="0">
                          <a:latin typeface="+mn-ea"/>
                          <a:ea typeface="+mn-ea"/>
                        </a:rPr>
                        <a:t>分</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変化なし</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変化なし</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4631660"/>
                  </a:ext>
                </a:extLst>
              </a:tr>
              <a:tr h="356291">
                <a:tc>
                  <a:txBody>
                    <a:bodyPr/>
                    <a:lstStyle/>
                    <a:p>
                      <a:pPr algn="ctr"/>
                      <a:r>
                        <a:rPr kumimoji="1" lang="en-US" altLang="ja-JP" sz="1600" dirty="0">
                          <a:latin typeface="+mn-ea"/>
                          <a:ea typeface="+mn-ea"/>
                        </a:rPr>
                        <a:t>40</a:t>
                      </a:r>
                      <a:r>
                        <a:rPr kumimoji="1" lang="ja-JP" altLang="en-US" sz="1600" dirty="0">
                          <a:latin typeface="+mn-ea"/>
                          <a:ea typeface="+mn-ea"/>
                        </a:rPr>
                        <a:t>分</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少しドロつく</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変化なし</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7013708"/>
                  </a:ext>
                </a:extLst>
              </a:tr>
              <a:tr h="356291">
                <a:tc>
                  <a:txBody>
                    <a:bodyPr/>
                    <a:lstStyle/>
                    <a:p>
                      <a:pPr algn="ctr"/>
                      <a:r>
                        <a:rPr kumimoji="1" lang="en-US" altLang="ja-JP" sz="1600" dirty="0">
                          <a:latin typeface="+mn-ea"/>
                          <a:ea typeface="+mn-ea"/>
                        </a:rPr>
                        <a:t>60</a:t>
                      </a:r>
                      <a:r>
                        <a:rPr kumimoji="1" lang="ja-JP" altLang="en-US" sz="1600" dirty="0">
                          <a:latin typeface="+mn-ea"/>
                          <a:ea typeface="+mn-ea"/>
                        </a:rPr>
                        <a:t>分</a:t>
                      </a:r>
                    </a:p>
                  </a:txBody>
                  <a:tcP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ドロつく</a:t>
                      </a:r>
                    </a:p>
                  </a:txBody>
                  <a:tcP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dirty="0">
                          <a:latin typeface="+mn-ea"/>
                          <a:ea typeface="+mn-ea"/>
                        </a:rPr>
                        <a:t>変化なし</a:t>
                      </a:r>
                    </a:p>
                  </a:txBody>
                  <a:tcP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197821"/>
                  </a:ext>
                </a:extLst>
              </a:tr>
            </a:tbl>
          </a:graphicData>
        </a:graphic>
      </p:graphicFrame>
      <p:sp>
        <p:nvSpPr>
          <p:cNvPr id="19" name="テキスト ボックス 18">
            <a:extLst>
              <a:ext uri="{FF2B5EF4-FFF2-40B4-BE49-F238E27FC236}">
                <a16:creationId xmlns:a16="http://schemas.microsoft.com/office/drawing/2014/main" id="{0FE5B564-007C-42AF-A647-E9E68DB11BE8}"/>
              </a:ext>
            </a:extLst>
          </p:cNvPr>
          <p:cNvSpPr txBox="1"/>
          <p:nvPr/>
        </p:nvSpPr>
        <p:spPr>
          <a:xfrm>
            <a:off x="529429" y="3288229"/>
            <a:ext cx="8415788" cy="5847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冷蔵</a:t>
            </a:r>
            <a:r>
              <a:rPr kumimoji="1" lang="en-US" altLang="ja-JP" sz="1600" dirty="0"/>
              <a:t>box</a:t>
            </a:r>
            <a:r>
              <a:rPr kumimoji="1" lang="ja-JP" altLang="en-US" sz="1600" dirty="0"/>
              <a:t>は内部にソフト保冷剤が入っており，あらかじめ</a:t>
            </a:r>
            <a:r>
              <a:rPr kumimoji="1" lang="en-US" altLang="ja-JP" sz="1600" dirty="0"/>
              <a:t>-25</a:t>
            </a:r>
            <a:r>
              <a:rPr kumimoji="1" lang="ja-JP" altLang="en-US" sz="1600" dirty="0"/>
              <a:t>℃の冷凍庫で冷やしてある</a:t>
            </a:r>
            <a:endParaRPr kumimoji="1" lang="en-US" altLang="ja-JP" sz="1600" dirty="0"/>
          </a:p>
          <a:p>
            <a:pPr marL="285750" indent="-285750">
              <a:buFont typeface="Arial" panose="020B0604020202020204" pitchFamily="34" charset="0"/>
              <a:buChar char="•"/>
            </a:pPr>
            <a:r>
              <a:rPr kumimoji="1" lang="ja-JP" altLang="en-US" sz="1600" dirty="0"/>
              <a:t>冷蔵</a:t>
            </a:r>
            <a:r>
              <a:rPr kumimoji="1" lang="en-US" altLang="ja-JP" sz="1600" dirty="0"/>
              <a:t>box</a:t>
            </a:r>
            <a:r>
              <a:rPr kumimoji="1" lang="ja-JP" altLang="en-US" sz="1600" dirty="0"/>
              <a:t>内部と外（室温）にエポキシ樹脂を放置し，硬化の様子を観察した</a:t>
            </a:r>
          </a:p>
        </p:txBody>
      </p:sp>
      <p:sp>
        <p:nvSpPr>
          <p:cNvPr id="21" name="テキスト ボックス 20">
            <a:extLst>
              <a:ext uri="{FF2B5EF4-FFF2-40B4-BE49-F238E27FC236}">
                <a16:creationId xmlns:a16="http://schemas.microsoft.com/office/drawing/2014/main" id="{F13CFBF9-280D-4054-869A-B9CB9DFD6F7E}"/>
              </a:ext>
            </a:extLst>
          </p:cNvPr>
          <p:cNvSpPr txBox="1"/>
          <p:nvPr/>
        </p:nvSpPr>
        <p:spPr>
          <a:xfrm>
            <a:off x="2212098" y="4380758"/>
            <a:ext cx="3672800" cy="338554"/>
          </a:xfrm>
          <a:prstGeom prst="rect">
            <a:avLst/>
          </a:prstGeom>
          <a:noFill/>
        </p:spPr>
        <p:txBody>
          <a:bodyPr wrap="none" rtlCol="0">
            <a:spAutoFit/>
          </a:bodyPr>
          <a:lstStyle/>
          <a:p>
            <a:r>
              <a:rPr kumimoji="1" lang="ja-JP" altLang="en-US" sz="1600" dirty="0"/>
              <a:t>経過時間に対するエポキシ樹脂の状態</a:t>
            </a:r>
          </a:p>
        </p:txBody>
      </p:sp>
      <p:sp>
        <p:nvSpPr>
          <p:cNvPr id="9" name="正方形/長方形 8">
            <a:extLst>
              <a:ext uri="{FF2B5EF4-FFF2-40B4-BE49-F238E27FC236}">
                <a16:creationId xmlns:a16="http://schemas.microsoft.com/office/drawing/2014/main" id="{EBCE2C8B-F0EA-470F-A243-27EBB8ABEAFA}"/>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1" name="タイトル 1">
            <a:extLst>
              <a:ext uri="{FF2B5EF4-FFF2-40B4-BE49-F238E27FC236}">
                <a16:creationId xmlns:a16="http://schemas.microsoft.com/office/drawing/2014/main" id="{3FC3EA04-7801-46FB-BE8C-DB2379C1F444}"/>
              </a:ext>
            </a:extLst>
          </p:cNvPr>
          <p:cNvSpPr txBox="1">
            <a:spLocks/>
          </p:cNvSpPr>
          <p:nvPr/>
        </p:nvSpPr>
        <p:spPr>
          <a:xfrm>
            <a:off x="209248" y="40996"/>
            <a:ext cx="8087027" cy="601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solidFill>
                  <a:schemeClr val="bg1"/>
                </a:solidFill>
                <a:latin typeface="+mn-ea"/>
                <a:ea typeface="+mn-ea"/>
              </a:rPr>
              <a:t>エポキシ樹脂の硬化の遅延の観察</a:t>
            </a:r>
            <a:endParaRPr lang="en-US" altLang="ja-JP" sz="2800" b="1" dirty="0">
              <a:solidFill>
                <a:schemeClr val="bg1"/>
              </a:solidFill>
              <a:latin typeface="+mn-ea"/>
              <a:ea typeface="+mn-ea"/>
            </a:endParaRPr>
          </a:p>
        </p:txBody>
      </p:sp>
    </p:spTree>
    <p:extLst>
      <p:ext uri="{BB962C8B-B14F-4D97-AF65-F5344CB8AC3E}">
        <p14:creationId xmlns:p14="http://schemas.microsoft.com/office/powerpoint/2010/main" val="3044379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9" y="101952"/>
            <a:ext cx="4902268" cy="461665"/>
          </a:xfrm>
          <a:prstGeom prst="rect">
            <a:avLst/>
          </a:prstGeom>
          <a:noFill/>
        </p:spPr>
        <p:txBody>
          <a:bodyPr wrap="square" rtlCol="0">
            <a:spAutoFit/>
          </a:bodyPr>
          <a:lstStyle/>
          <a:p>
            <a:r>
              <a:rPr kumimoji="1" lang="ja-JP" altLang="en-US" sz="2400" b="1" dirty="0">
                <a:solidFill>
                  <a:schemeClr val="bg1"/>
                </a:solidFill>
                <a:latin typeface="+mn-ea"/>
              </a:rPr>
              <a:t>引用文献</a:t>
            </a:r>
            <a:endParaRPr kumimoji="1" lang="en-US" altLang="ja-JP" sz="2400" b="1" dirty="0">
              <a:solidFill>
                <a:schemeClr val="bg1"/>
              </a:solidFill>
              <a:latin typeface="+mn-ea"/>
            </a:endParaRPr>
          </a:p>
        </p:txBody>
      </p:sp>
      <p:sp>
        <p:nvSpPr>
          <p:cNvPr id="24" name="テキスト ボックス 23">
            <a:extLst>
              <a:ext uri="{FF2B5EF4-FFF2-40B4-BE49-F238E27FC236}">
                <a16:creationId xmlns:a16="http://schemas.microsoft.com/office/drawing/2014/main" id="{AF9CE501-B352-427F-95A9-3492358A464F}"/>
              </a:ext>
            </a:extLst>
          </p:cNvPr>
          <p:cNvSpPr txBox="1"/>
          <p:nvPr/>
        </p:nvSpPr>
        <p:spPr>
          <a:xfrm>
            <a:off x="797118" y="1234556"/>
            <a:ext cx="7549764" cy="5016758"/>
          </a:xfrm>
          <a:prstGeom prst="rect">
            <a:avLst/>
          </a:prstGeom>
          <a:noFill/>
        </p:spPr>
        <p:txBody>
          <a:bodyPr wrap="square">
            <a:spAutoFit/>
          </a:bodyPr>
          <a:lstStyle/>
          <a:p>
            <a:pPr marL="342900" indent="-342900">
              <a:buFont typeface="+mj-lt"/>
              <a:buAutoNum type="arabicPeriod"/>
            </a:pPr>
            <a:r>
              <a:rPr kumimoji="1" lang="en-US" altLang="ja-JP" sz="1600" dirty="0">
                <a:latin typeface="+mn-ea"/>
              </a:rPr>
              <a:t>V. Kishore, C. </a:t>
            </a:r>
            <a:r>
              <a:rPr kumimoji="1" lang="en-US" altLang="ja-JP" sz="1600" dirty="0" err="1">
                <a:latin typeface="+mn-ea"/>
              </a:rPr>
              <a:t>Ajinjeru</a:t>
            </a:r>
            <a:r>
              <a:rPr kumimoji="1" lang="en-US" altLang="ja-JP" sz="1600" dirty="0">
                <a:latin typeface="+mn-ea"/>
              </a:rPr>
              <a:t>, A. </a:t>
            </a:r>
            <a:r>
              <a:rPr kumimoji="1" lang="en-US" altLang="ja-JP" sz="1600" dirty="0" err="1">
                <a:latin typeface="+mn-ea"/>
              </a:rPr>
              <a:t>Nycz</a:t>
            </a:r>
            <a:r>
              <a:rPr kumimoji="1" lang="en-US" altLang="ja-JP" sz="1600" dirty="0">
                <a:latin typeface="+mn-ea"/>
              </a:rPr>
              <a:t>, B. Post, J. Lindahl, V. </a:t>
            </a:r>
            <a:r>
              <a:rPr kumimoji="1" lang="en-US" altLang="ja-JP" sz="1600" dirty="0" err="1">
                <a:latin typeface="+mn-ea"/>
              </a:rPr>
              <a:t>Kunc</a:t>
            </a:r>
            <a:r>
              <a:rPr kumimoji="1" lang="en-US" altLang="ja-JP" sz="1600" dirty="0">
                <a:latin typeface="+mn-ea"/>
              </a:rPr>
              <a:t>, C. Duty, Infrared preheating to improve interlayer strength of big area additive manufacturing (BAAM) components, </a:t>
            </a:r>
            <a:r>
              <a:rPr kumimoji="1" lang="en-US" altLang="ja-JP" sz="1600" dirty="0" err="1">
                <a:latin typeface="+mn-ea"/>
              </a:rPr>
              <a:t>Addit</a:t>
            </a:r>
            <a:r>
              <a:rPr kumimoji="1" lang="en-US" altLang="ja-JP" sz="1600" dirty="0">
                <a:latin typeface="+mn-ea"/>
              </a:rPr>
              <a:t>. Manuf. 14 (2017) 7–12. https://doi.org/10.1016/j.addma.2016.11.008.</a:t>
            </a:r>
            <a:endParaRPr lang="en-US" altLang="ja-JP" sz="1600" dirty="0">
              <a:latin typeface="+mn-ea"/>
            </a:endParaRPr>
          </a:p>
          <a:p>
            <a:pPr marL="342900" indent="-342900">
              <a:buFont typeface="+mj-lt"/>
              <a:buAutoNum type="arabicPeriod"/>
            </a:pPr>
            <a:endParaRPr lang="en-US" altLang="ja-JP" sz="1600" dirty="0">
              <a:latin typeface="+mn-ea"/>
            </a:endParaRPr>
          </a:p>
          <a:p>
            <a:pPr marL="342900" indent="-342900">
              <a:buFont typeface="+mj-lt"/>
              <a:buAutoNum type="arabicPeriod"/>
            </a:pPr>
            <a:r>
              <a:rPr lang="en-US" altLang="ja-JP" sz="1600" dirty="0">
                <a:latin typeface="+mn-ea"/>
              </a:rPr>
              <a:t>C. Duty, J. </a:t>
            </a:r>
            <a:r>
              <a:rPr lang="en-US" altLang="ja-JP" sz="1600" dirty="0" err="1">
                <a:latin typeface="+mn-ea"/>
              </a:rPr>
              <a:t>Failla</a:t>
            </a:r>
            <a:r>
              <a:rPr lang="en-US" altLang="ja-JP" sz="1600" dirty="0">
                <a:latin typeface="+mn-ea"/>
              </a:rPr>
              <a:t>, S. Kim, T. Smith, J. Lindahl, and V. </a:t>
            </a:r>
            <a:r>
              <a:rPr lang="en-US" altLang="ja-JP" sz="1600" dirty="0" err="1">
                <a:latin typeface="+mn-ea"/>
              </a:rPr>
              <a:t>Kunc</a:t>
            </a:r>
            <a:r>
              <a:rPr lang="en-US" altLang="ja-JP" sz="1600" dirty="0">
                <a:latin typeface="+mn-ea"/>
              </a:rPr>
              <a:t>, “Z-Pinning approach for 3D printing mechanically isotropic materials,” </a:t>
            </a:r>
            <a:r>
              <a:rPr lang="en-US" altLang="ja-JP" sz="1600" dirty="0" err="1">
                <a:latin typeface="+mn-ea"/>
              </a:rPr>
              <a:t>Addit</a:t>
            </a:r>
            <a:r>
              <a:rPr lang="en-US" altLang="ja-JP" sz="1600" dirty="0">
                <a:latin typeface="+mn-ea"/>
              </a:rPr>
              <a:t>. Manuf., 2019, </a:t>
            </a:r>
            <a:r>
              <a:rPr lang="en-US" altLang="ja-JP" sz="1600" dirty="0" err="1">
                <a:latin typeface="+mn-ea"/>
              </a:rPr>
              <a:t>doi</a:t>
            </a:r>
            <a:r>
              <a:rPr lang="en-US" altLang="ja-JP" sz="1600" dirty="0">
                <a:latin typeface="+mn-ea"/>
              </a:rPr>
              <a:t>: 10.1016/j.addma.2019.03.007.</a:t>
            </a:r>
            <a:endParaRPr kumimoji="1" lang="en-US" altLang="ja-JP" sz="1600" dirty="0">
              <a:latin typeface="+mn-ea"/>
            </a:endParaRPr>
          </a:p>
          <a:p>
            <a:pPr marL="342900" indent="-342900">
              <a:buFont typeface="+mj-lt"/>
              <a:buAutoNum type="arabicPeriod"/>
            </a:pPr>
            <a:endParaRPr kumimoji="1" lang="en-US" altLang="ja-JP" sz="1600" dirty="0">
              <a:latin typeface="+mn-ea"/>
            </a:endParaRPr>
          </a:p>
          <a:p>
            <a:pPr marL="342900" indent="-342900">
              <a:buFont typeface="+mj-lt"/>
              <a:buAutoNum type="arabicPeriod"/>
            </a:pPr>
            <a:r>
              <a:rPr kumimoji="1" lang="en-US" altLang="ja-JP" sz="1600" dirty="0">
                <a:latin typeface="+mn-ea"/>
              </a:rPr>
              <a:t>F. Bos, R. Wolfs, Z. Ahmed, and T. Salet, “Additive manufacturing of concrete in construction: potentials and challenges of 3D concrete printing,” Virtual Phys. </a:t>
            </a:r>
            <a:r>
              <a:rPr kumimoji="1" lang="en-US" altLang="ja-JP" sz="1600" dirty="0" err="1">
                <a:latin typeface="+mn-ea"/>
              </a:rPr>
              <a:t>Prototyp</a:t>
            </a:r>
            <a:r>
              <a:rPr kumimoji="1" lang="en-US" altLang="ja-JP" sz="1600" dirty="0">
                <a:latin typeface="+mn-ea"/>
              </a:rPr>
              <a:t>., vol. 11, no. 3, pp. 209–225, 2016.</a:t>
            </a:r>
          </a:p>
          <a:p>
            <a:pPr marL="342900" indent="-342900">
              <a:buFont typeface="+mj-lt"/>
              <a:buAutoNum type="arabicPeriod"/>
            </a:pPr>
            <a:endParaRPr kumimoji="1" lang="en-US" altLang="ja-JP" sz="1600" dirty="0">
              <a:latin typeface="+mn-ea"/>
            </a:endParaRPr>
          </a:p>
          <a:p>
            <a:pPr marL="342900" indent="-342900">
              <a:buFont typeface="+mj-lt"/>
              <a:buAutoNum type="arabicPeriod"/>
            </a:pPr>
            <a:r>
              <a:rPr kumimoji="1" lang="en-US" altLang="ja-JP" sz="1600" dirty="0">
                <a:latin typeface="+mn-ea"/>
              </a:rPr>
              <a:t>Q.-C. P. Jian Hui Lim, </a:t>
            </a:r>
            <a:r>
              <a:rPr kumimoji="1" lang="en-US" altLang="ja-JP" sz="1600" dirty="0" err="1">
                <a:latin typeface="+mn-ea"/>
              </a:rPr>
              <a:t>Biranchi</a:t>
            </a:r>
            <a:r>
              <a:rPr kumimoji="1" lang="en-US" altLang="ja-JP" sz="1600" dirty="0">
                <a:latin typeface="+mn-ea"/>
              </a:rPr>
              <a:t> Panda, “Improving flexural characteristics of 3D printed geopolymer composites with in-process steel cable reinforcement.” pp. 32–41, 2018.</a:t>
            </a:r>
          </a:p>
          <a:p>
            <a:pPr marL="342900" indent="-342900">
              <a:buFont typeface="+mj-lt"/>
              <a:buAutoNum type="arabicPeriod"/>
            </a:pPr>
            <a:endParaRPr kumimoji="1" lang="en-US" altLang="ja-JP" sz="1600" dirty="0">
              <a:latin typeface="+mn-ea"/>
            </a:endParaRPr>
          </a:p>
          <a:p>
            <a:pPr marL="342900" indent="-342900">
              <a:buFont typeface="+mj-lt"/>
              <a:buAutoNum type="arabicPeriod"/>
            </a:pPr>
            <a:r>
              <a:rPr kumimoji="1" lang="en-US" altLang="ja-JP" sz="1600" dirty="0">
                <a:latin typeface="+mn-ea"/>
              </a:rPr>
              <a:t>Wu et .al, Automation in Construction A critical review of the use of 3-D printing in the construction industry material. Finished, </a:t>
            </a:r>
            <a:r>
              <a:rPr kumimoji="1" lang="en-US" altLang="ja-JP" sz="1600" dirty="0" err="1">
                <a:latin typeface="+mn-ea"/>
              </a:rPr>
              <a:t>Autom</a:t>
            </a:r>
            <a:r>
              <a:rPr kumimoji="1" lang="en-US" altLang="ja-JP" sz="1600" dirty="0">
                <a:latin typeface="+mn-ea"/>
              </a:rPr>
              <a:t>. Constr. 68 (2016) 21–31. </a:t>
            </a:r>
          </a:p>
        </p:txBody>
      </p:sp>
    </p:spTree>
    <p:extLst>
      <p:ext uri="{BB962C8B-B14F-4D97-AF65-F5344CB8AC3E}">
        <p14:creationId xmlns:p14="http://schemas.microsoft.com/office/powerpoint/2010/main" val="1315819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241DD1-2957-42C7-8595-BB2A16955130}"/>
              </a:ext>
            </a:extLst>
          </p:cNvPr>
          <p:cNvSpPr txBox="1"/>
          <p:nvPr/>
        </p:nvSpPr>
        <p:spPr>
          <a:xfrm>
            <a:off x="885440" y="1746712"/>
            <a:ext cx="7654261" cy="3364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研究背景・目的</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b="1" dirty="0">
                <a:latin typeface="+mn-ea"/>
              </a:rPr>
              <a:t>強化手法の提案</a:t>
            </a:r>
            <a:endParaRPr kumimoji="1" lang="en-US" altLang="ja-JP" sz="2400" b="1" dirty="0">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自動強化実現に向けた</a:t>
            </a:r>
            <a:r>
              <a:rPr kumimoji="1" lang="en-US" altLang="ja-JP" sz="2400" dirty="0">
                <a:solidFill>
                  <a:schemeClr val="bg2">
                    <a:lumMod val="90000"/>
                  </a:schemeClr>
                </a:solidFill>
                <a:latin typeface="+mn-ea"/>
              </a:rPr>
              <a:t>FDM</a:t>
            </a:r>
            <a:r>
              <a:rPr kumimoji="1" lang="ja-JP" altLang="en-US" sz="2400" dirty="0">
                <a:solidFill>
                  <a:schemeClr val="bg2">
                    <a:lumMod val="90000"/>
                  </a:schemeClr>
                </a:solidFill>
                <a:latin typeface="+mn-ea"/>
              </a:rPr>
              <a:t>法</a:t>
            </a:r>
            <a:r>
              <a:rPr kumimoji="1" lang="en-US" altLang="ja-JP" sz="2400" dirty="0">
                <a:solidFill>
                  <a:schemeClr val="bg2">
                    <a:lumMod val="90000"/>
                  </a:schemeClr>
                </a:solidFill>
                <a:latin typeface="+mn-ea"/>
              </a:rPr>
              <a:t>3D</a:t>
            </a:r>
            <a:r>
              <a:rPr kumimoji="1" lang="ja-JP" altLang="en-US" sz="2400" dirty="0">
                <a:solidFill>
                  <a:schemeClr val="bg2">
                    <a:lumMod val="90000"/>
                  </a:schemeClr>
                </a:solidFill>
                <a:latin typeface="+mn-ea"/>
              </a:rPr>
              <a:t>プリンターの改造</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手動強化試験片の強度評価</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重ね継手の影響</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自動強化試験片の強度評価</a:t>
            </a:r>
            <a:endParaRPr kumimoji="1" lang="en-US" altLang="ja-JP" sz="2400" dirty="0">
              <a:solidFill>
                <a:schemeClr val="bg2">
                  <a:lumMod val="90000"/>
                </a:schemeClr>
              </a:solidFill>
              <a:latin typeface="+mn-ea"/>
            </a:endParaRPr>
          </a:p>
        </p:txBody>
      </p:sp>
    </p:spTree>
    <p:extLst>
      <p:ext uri="{BB962C8B-B14F-4D97-AF65-F5344CB8AC3E}">
        <p14:creationId xmlns:p14="http://schemas.microsoft.com/office/powerpoint/2010/main" val="1822637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C98CC10-B1CF-428E-8C77-7D4854220C09}"/>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55" name="テキスト ボックス 54">
            <a:extLst>
              <a:ext uri="{FF2B5EF4-FFF2-40B4-BE49-F238E27FC236}">
                <a16:creationId xmlns:a16="http://schemas.microsoft.com/office/drawing/2014/main" id="{58102F80-3624-4A1B-B3E0-AA135B1540AC}"/>
              </a:ext>
            </a:extLst>
          </p:cNvPr>
          <p:cNvSpPr txBox="1"/>
          <p:nvPr/>
        </p:nvSpPr>
        <p:spPr>
          <a:xfrm flipH="1">
            <a:off x="212368" y="101952"/>
            <a:ext cx="8078869" cy="461665"/>
          </a:xfrm>
          <a:prstGeom prst="rect">
            <a:avLst/>
          </a:prstGeom>
          <a:noFill/>
        </p:spPr>
        <p:txBody>
          <a:bodyPr wrap="square" rtlCol="0">
            <a:spAutoFit/>
          </a:bodyPr>
          <a:lstStyle/>
          <a:p>
            <a:r>
              <a:rPr kumimoji="1" lang="ja-JP" altLang="en-US" sz="2400" b="1" dirty="0">
                <a:solidFill>
                  <a:schemeClr val="bg1"/>
                </a:solidFill>
                <a:latin typeface="+mn-ea"/>
              </a:rPr>
              <a:t>自動強化手法の提案</a:t>
            </a:r>
            <a:endParaRPr kumimoji="1" lang="en-US" altLang="ja-JP" sz="2400" dirty="0">
              <a:solidFill>
                <a:schemeClr val="bg1"/>
              </a:solidFill>
              <a:latin typeface="+mn-ea"/>
            </a:endParaRPr>
          </a:p>
        </p:txBody>
      </p:sp>
      <p:sp>
        <p:nvSpPr>
          <p:cNvPr id="16" name="テキスト ボックス 15">
            <a:extLst>
              <a:ext uri="{FF2B5EF4-FFF2-40B4-BE49-F238E27FC236}">
                <a16:creationId xmlns:a16="http://schemas.microsoft.com/office/drawing/2014/main" id="{2533A88C-12CA-41A7-887F-9F78F426F18F}"/>
              </a:ext>
            </a:extLst>
          </p:cNvPr>
          <p:cNvSpPr txBox="1"/>
          <p:nvPr/>
        </p:nvSpPr>
        <p:spPr>
          <a:xfrm>
            <a:off x="975187" y="4771216"/>
            <a:ext cx="3568630" cy="692497"/>
          </a:xfrm>
          <a:prstGeom prst="rect">
            <a:avLst/>
          </a:prstGeom>
          <a:noFill/>
        </p:spPr>
        <p:txBody>
          <a:bodyPr wrap="square" rtlCol="0">
            <a:spAutoFit/>
          </a:bodyPr>
          <a:lstStyle/>
          <a:p>
            <a:pPr marL="351696" indent="-351696">
              <a:buFont typeface="Wingdings" panose="05000000000000000000" pitchFamily="2" charset="2"/>
              <a:buChar char="Ø"/>
            </a:pPr>
            <a:r>
              <a:rPr kumimoji="1" lang="ja-JP" altLang="en-US" sz="1600" dirty="0">
                <a:latin typeface="+mn-ea"/>
              </a:rPr>
              <a:t>飛躍的な強度の向上</a:t>
            </a:r>
            <a:endParaRPr kumimoji="1" lang="en-US" altLang="ja-JP" sz="1600" dirty="0">
              <a:latin typeface="+mn-ea"/>
            </a:endParaRPr>
          </a:p>
          <a:p>
            <a:pPr marL="351696" indent="-351696">
              <a:buFont typeface="Wingdings" panose="05000000000000000000" pitchFamily="2" charset="2"/>
              <a:buChar char="Ø"/>
            </a:pPr>
            <a:endParaRPr kumimoji="1" lang="en-US" altLang="ja-JP" sz="700" dirty="0">
              <a:latin typeface="+mn-ea"/>
            </a:endParaRPr>
          </a:p>
          <a:p>
            <a:pPr marL="351696" indent="-351696">
              <a:buFont typeface="Wingdings" panose="05000000000000000000" pitchFamily="2" charset="2"/>
              <a:buChar char="Ø"/>
            </a:pPr>
            <a:r>
              <a:rPr kumimoji="1" lang="ja-JP" altLang="en-US" sz="1600" dirty="0">
                <a:latin typeface="+mn-ea"/>
              </a:rPr>
              <a:t>汎用性が高い</a:t>
            </a:r>
          </a:p>
        </p:txBody>
      </p:sp>
      <p:sp>
        <p:nvSpPr>
          <p:cNvPr id="17" name="四角形: 角を丸くする 16">
            <a:extLst>
              <a:ext uri="{FF2B5EF4-FFF2-40B4-BE49-F238E27FC236}">
                <a16:creationId xmlns:a16="http://schemas.microsoft.com/office/drawing/2014/main" id="{4320E497-291F-4F17-9F5F-2F7752DB0E6F}"/>
              </a:ext>
            </a:extLst>
          </p:cNvPr>
          <p:cNvSpPr/>
          <p:nvPr/>
        </p:nvSpPr>
        <p:spPr>
          <a:xfrm>
            <a:off x="760620" y="4516586"/>
            <a:ext cx="3663931" cy="1092190"/>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8CEC6CC0-44BC-4FEB-AB65-00C9B00E4CC0}"/>
              </a:ext>
            </a:extLst>
          </p:cNvPr>
          <p:cNvSpPr/>
          <p:nvPr/>
        </p:nvSpPr>
        <p:spPr>
          <a:xfrm>
            <a:off x="959279" y="4445999"/>
            <a:ext cx="1143491" cy="3798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テキスト ボックス 18">
            <a:extLst>
              <a:ext uri="{FF2B5EF4-FFF2-40B4-BE49-F238E27FC236}">
                <a16:creationId xmlns:a16="http://schemas.microsoft.com/office/drawing/2014/main" id="{F76FBFC7-8E27-4440-924E-D72A3039A8FF}"/>
              </a:ext>
            </a:extLst>
          </p:cNvPr>
          <p:cNvSpPr txBox="1"/>
          <p:nvPr/>
        </p:nvSpPr>
        <p:spPr>
          <a:xfrm>
            <a:off x="1031889" y="4348991"/>
            <a:ext cx="1269540" cy="338554"/>
          </a:xfrm>
          <a:prstGeom prst="rect">
            <a:avLst/>
          </a:prstGeom>
          <a:noFill/>
        </p:spPr>
        <p:txBody>
          <a:bodyPr wrap="square" rtlCol="0">
            <a:spAutoFit/>
          </a:bodyPr>
          <a:lstStyle/>
          <a:p>
            <a:r>
              <a:rPr kumimoji="1" lang="ja-JP" altLang="en-US" sz="1600" b="1" dirty="0">
                <a:solidFill>
                  <a:schemeClr val="accent1">
                    <a:lumMod val="50000"/>
                  </a:schemeClr>
                </a:solidFill>
              </a:rPr>
              <a:t>メリット</a:t>
            </a:r>
          </a:p>
        </p:txBody>
      </p:sp>
      <p:sp>
        <p:nvSpPr>
          <p:cNvPr id="20" name="四角形: 角を丸くする 19">
            <a:extLst>
              <a:ext uri="{FF2B5EF4-FFF2-40B4-BE49-F238E27FC236}">
                <a16:creationId xmlns:a16="http://schemas.microsoft.com/office/drawing/2014/main" id="{D64EE2D6-101D-43F3-BB30-66E489C39C47}"/>
              </a:ext>
            </a:extLst>
          </p:cNvPr>
          <p:cNvSpPr/>
          <p:nvPr/>
        </p:nvSpPr>
        <p:spPr>
          <a:xfrm>
            <a:off x="4711622" y="4516586"/>
            <a:ext cx="3663931" cy="1092190"/>
          </a:xfrm>
          <a:prstGeom prst="roundRect">
            <a:avLst>
              <a:gd name="adj" fmla="val 3706"/>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EBE0C370-B882-478E-9526-8A34651A20E1}"/>
              </a:ext>
            </a:extLst>
          </p:cNvPr>
          <p:cNvSpPr/>
          <p:nvPr/>
        </p:nvSpPr>
        <p:spPr>
          <a:xfrm>
            <a:off x="4898470" y="4415417"/>
            <a:ext cx="1415726" cy="3798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2" name="テキスト ボックス 21">
            <a:extLst>
              <a:ext uri="{FF2B5EF4-FFF2-40B4-BE49-F238E27FC236}">
                <a16:creationId xmlns:a16="http://schemas.microsoft.com/office/drawing/2014/main" id="{714A2AC8-2FFA-46F7-9E4D-1A1F7613A5F2}"/>
              </a:ext>
            </a:extLst>
          </p:cNvPr>
          <p:cNvSpPr txBox="1"/>
          <p:nvPr/>
        </p:nvSpPr>
        <p:spPr>
          <a:xfrm>
            <a:off x="5041298" y="4348991"/>
            <a:ext cx="1459746" cy="338554"/>
          </a:xfrm>
          <a:prstGeom prst="rect">
            <a:avLst/>
          </a:prstGeom>
          <a:noFill/>
        </p:spPr>
        <p:txBody>
          <a:bodyPr wrap="square" rtlCol="0">
            <a:spAutoFit/>
          </a:bodyPr>
          <a:lstStyle/>
          <a:p>
            <a:r>
              <a:rPr kumimoji="1" lang="ja-JP" altLang="en-US" sz="1600" b="1" dirty="0">
                <a:solidFill>
                  <a:schemeClr val="accent1">
                    <a:lumMod val="50000"/>
                  </a:schemeClr>
                </a:solidFill>
              </a:rPr>
              <a:t>デメリット</a:t>
            </a:r>
          </a:p>
        </p:txBody>
      </p:sp>
      <p:sp>
        <p:nvSpPr>
          <p:cNvPr id="23" name="テキスト ボックス 22">
            <a:extLst>
              <a:ext uri="{FF2B5EF4-FFF2-40B4-BE49-F238E27FC236}">
                <a16:creationId xmlns:a16="http://schemas.microsoft.com/office/drawing/2014/main" id="{3883366D-6307-47D5-BC66-137B187624E8}"/>
              </a:ext>
            </a:extLst>
          </p:cNvPr>
          <p:cNvSpPr txBox="1"/>
          <p:nvPr/>
        </p:nvSpPr>
        <p:spPr>
          <a:xfrm>
            <a:off x="4906423" y="4767042"/>
            <a:ext cx="3588396" cy="692497"/>
          </a:xfrm>
          <a:prstGeom prst="rect">
            <a:avLst/>
          </a:prstGeom>
          <a:noFill/>
        </p:spPr>
        <p:txBody>
          <a:bodyPr wrap="square" rtlCol="0">
            <a:spAutoFit/>
          </a:bodyPr>
          <a:lstStyle/>
          <a:p>
            <a:pPr marL="351696" indent="-351696">
              <a:buFont typeface="Wingdings" panose="05000000000000000000" pitchFamily="2" charset="2"/>
              <a:buChar char="Ø"/>
            </a:pPr>
            <a:r>
              <a:rPr kumimoji="1" lang="ja-JP" altLang="en-US" sz="1600" dirty="0">
                <a:latin typeface="+mn-ea"/>
              </a:rPr>
              <a:t>小型造形物の強化には不向き</a:t>
            </a:r>
            <a:endParaRPr kumimoji="1" lang="en-US" altLang="ja-JP" sz="1600" dirty="0">
              <a:latin typeface="+mn-ea"/>
            </a:endParaRPr>
          </a:p>
          <a:p>
            <a:pPr marL="351696" indent="-351696">
              <a:buFont typeface="Wingdings" panose="05000000000000000000" pitchFamily="2" charset="2"/>
              <a:buChar char="Ø"/>
            </a:pPr>
            <a:endParaRPr kumimoji="1" lang="en-US" altLang="ja-JP" sz="700" dirty="0">
              <a:latin typeface="+mn-ea"/>
            </a:endParaRPr>
          </a:p>
          <a:p>
            <a:pPr marL="351696" indent="-351696">
              <a:buFont typeface="Wingdings" panose="05000000000000000000" pitchFamily="2" charset="2"/>
              <a:buChar char="Ø"/>
            </a:pPr>
            <a:r>
              <a:rPr kumimoji="1" lang="ja-JP" altLang="en-US" sz="1600" dirty="0">
                <a:latin typeface="+mn-ea"/>
              </a:rPr>
              <a:t>コストがかかる．</a:t>
            </a:r>
          </a:p>
        </p:txBody>
      </p:sp>
      <p:sp>
        <p:nvSpPr>
          <p:cNvPr id="24" name="テキスト ボックス 23">
            <a:extLst>
              <a:ext uri="{FF2B5EF4-FFF2-40B4-BE49-F238E27FC236}">
                <a16:creationId xmlns:a16="http://schemas.microsoft.com/office/drawing/2014/main" id="{75C091FE-FF95-40D7-AECB-421130C88F35}"/>
              </a:ext>
            </a:extLst>
          </p:cNvPr>
          <p:cNvSpPr txBox="1"/>
          <p:nvPr/>
        </p:nvSpPr>
        <p:spPr>
          <a:xfrm>
            <a:off x="665204" y="5874533"/>
            <a:ext cx="7993766" cy="584775"/>
          </a:xfrm>
          <a:prstGeom prst="rect">
            <a:avLst/>
          </a:prstGeom>
          <a:noFill/>
        </p:spPr>
        <p:txBody>
          <a:bodyPr wrap="square" rtlCol="0">
            <a:spAutoFit/>
          </a:bodyPr>
          <a:lstStyle/>
          <a:p>
            <a:r>
              <a:rPr kumimoji="1" lang="ja-JP" altLang="en-US" sz="1600" dirty="0">
                <a:latin typeface="+mn-ea"/>
              </a:rPr>
              <a:t>→ </a:t>
            </a:r>
            <a:r>
              <a:rPr kumimoji="1" lang="ja-JP" altLang="en-US" sz="1600" b="1" dirty="0">
                <a:solidFill>
                  <a:srgbClr val="FF0000"/>
                </a:solidFill>
                <a:latin typeface="+mn-ea"/>
              </a:rPr>
              <a:t>本手法は，十分な大きさで厚さ方向に高い強度・安全性が求められる時に有効的．</a:t>
            </a:r>
            <a:endParaRPr kumimoji="1" lang="en-US" altLang="ja-JP" sz="1600" b="1" dirty="0">
              <a:solidFill>
                <a:srgbClr val="FF0000"/>
              </a:solidFill>
              <a:latin typeface="+mn-ea"/>
            </a:endParaRPr>
          </a:p>
          <a:p>
            <a:r>
              <a:rPr kumimoji="1" lang="ja-JP" altLang="en-US" sz="1600" b="1" dirty="0">
                <a:solidFill>
                  <a:srgbClr val="FF0000"/>
                </a:solidFill>
                <a:latin typeface="+mn-ea"/>
              </a:rPr>
              <a:t>  </a:t>
            </a:r>
            <a:r>
              <a:rPr kumimoji="1" lang="ja-JP" altLang="en-US" sz="1600" dirty="0">
                <a:solidFill>
                  <a:srgbClr val="FF0000"/>
                </a:solidFill>
                <a:latin typeface="+mn-ea"/>
              </a:rPr>
              <a:t>（建設用</a:t>
            </a:r>
            <a:r>
              <a:rPr kumimoji="1" lang="en-US" altLang="ja-JP" sz="1600" dirty="0">
                <a:solidFill>
                  <a:srgbClr val="FF0000"/>
                </a:solidFill>
                <a:latin typeface="+mn-ea"/>
              </a:rPr>
              <a:t>3D</a:t>
            </a:r>
            <a:r>
              <a:rPr kumimoji="1" lang="ja-JP" altLang="en-US" sz="1600" dirty="0">
                <a:solidFill>
                  <a:srgbClr val="FF0000"/>
                </a:solidFill>
                <a:latin typeface="+mn-ea"/>
              </a:rPr>
              <a:t>プリンター）</a:t>
            </a:r>
            <a:endParaRPr kumimoji="1" lang="ja-JP" altLang="en-US" sz="1600" dirty="0">
              <a:latin typeface="+mn-ea"/>
            </a:endParaRPr>
          </a:p>
        </p:txBody>
      </p:sp>
      <p:sp>
        <p:nvSpPr>
          <p:cNvPr id="15" name="テキスト ボックス 14">
            <a:extLst>
              <a:ext uri="{FF2B5EF4-FFF2-40B4-BE49-F238E27FC236}">
                <a16:creationId xmlns:a16="http://schemas.microsoft.com/office/drawing/2014/main" id="{34982AEF-BCB5-469D-884D-03B978A4877A}"/>
              </a:ext>
            </a:extLst>
          </p:cNvPr>
          <p:cNvSpPr txBox="1"/>
          <p:nvPr/>
        </p:nvSpPr>
        <p:spPr>
          <a:xfrm>
            <a:off x="665204" y="879605"/>
            <a:ext cx="8176646" cy="630942"/>
          </a:xfrm>
          <a:prstGeom prst="rect">
            <a:avLst/>
          </a:prstGeom>
          <a:noFill/>
        </p:spPr>
        <p:txBody>
          <a:bodyPr wrap="square" rtlCol="0">
            <a:spAutoFit/>
          </a:bodyPr>
          <a:lstStyle/>
          <a:p>
            <a:r>
              <a:rPr kumimoji="1" lang="ja-JP" altLang="en-US" sz="1600" dirty="0">
                <a:latin typeface="+mn-ea"/>
              </a:rPr>
              <a:t>比強度に優れる</a:t>
            </a:r>
            <a:r>
              <a:rPr kumimoji="1" lang="en-US" altLang="ja-JP" sz="1600" dirty="0">
                <a:latin typeface="+mn-ea"/>
              </a:rPr>
              <a:t>CFRP</a:t>
            </a:r>
            <a:r>
              <a:rPr kumimoji="1" lang="ja-JP" altLang="en-US" sz="1600" dirty="0">
                <a:latin typeface="+mn-ea"/>
              </a:rPr>
              <a:t>と，エポキシ樹脂を埋め込むという強化手法．</a:t>
            </a:r>
            <a:endParaRPr kumimoji="1" lang="en-US" altLang="ja-JP" sz="1600" dirty="0">
              <a:latin typeface="+mn-ea"/>
            </a:endParaRPr>
          </a:p>
          <a:p>
            <a:endParaRPr kumimoji="1" lang="en-US" altLang="ja-JP" sz="700" dirty="0">
              <a:latin typeface="+mn-ea"/>
            </a:endParaRPr>
          </a:p>
          <a:p>
            <a:r>
              <a:rPr kumimoji="1" lang="en-US" altLang="ja-JP" sz="1200" dirty="0">
                <a:latin typeface="+mn-ea"/>
              </a:rPr>
              <a:t>* CFRP</a:t>
            </a:r>
            <a:r>
              <a:rPr kumimoji="1" lang="ja-JP" altLang="en-US" sz="1200" dirty="0">
                <a:latin typeface="+mn-ea"/>
              </a:rPr>
              <a:t>：炭素繊維強化プラスチック．比強度比剛性が高い複合材料．</a:t>
            </a:r>
            <a:endParaRPr kumimoji="1" lang="en-US" altLang="ja-JP" sz="1400" dirty="0">
              <a:latin typeface="+mn-ea"/>
            </a:endParaRPr>
          </a:p>
        </p:txBody>
      </p:sp>
      <p:pic>
        <p:nvPicPr>
          <p:cNvPr id="3" name="図 2">
            <a:extLst>
              <a:ext uri="{FF2B5EF4-FFF2-40B4-BE49-F238E27FC236}">
                <a16:creationId xmlns:a16="http://schemas.microsoft.com/office/drawing/2014/main" id="{A57F2482-EE62-4943-BF22-1BA599BFEA7A}"/>
              </a:ext>
            </a:extLst>
          </p:cNvPr>
          <p:cNvPicPr>
            <a:picLocks noChangeAspect="1"/>
          </p:cNvPicPr>
          <p:nvPr/>
        </p:nvPicPr>
        <p:blipFill>
          <a:blip r:embed="rId3"/>
          <a:stretch>
            <a:fillRect/>
          </a:stretch>
        </p:blipFill>
        <p:spPr>
          <a:xfrm>
            <a:off x="793488" y="2058452"/>
            <a:ext cx="7557025" cy="1547450"/>
          </a:xfrm>
          <a:prstGeom prst="rect">
            <a:avLst/>
          </a:prstGeom>
        </p:spPr>
      </p:pic>
    </p:spTree>
    <p:extLst>
      <p:ext uri="{BB962C8B-B14F-4D97-AF65-F5344CB8AC3E}">
        <p14:creationId xmlns:p14="http://schemas.microsoft.com/office/powerpoint/2010/main" val="3843540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E84FA81-FE44-49A1-B9B1-CBC5A7EE3AF0}"/>
              </a:ext>
            </a:extLst>
          </p:cNvPr>
          <p:cNvSpPr/>
          <p:nvPr/>
        </p:nvSpPr>
        <p:spPr>
          <a:xfrm>
            <a:off x="0" y="0"/>
            <a:ext cx="9144000" cy="641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pic>
        <p:nvPicPr>
          <p:cNvPr id="5" name="図 4">
            <a:extLst>
              <a:ext uri="{FF2B5EF4-FFF2-40B4-BE49-F238E27FC236}">
                <a16:creationId xmlns:a16="http://schemas.microsoft.com/office/drawing/2014/main" id="{6D85846E-0F39-4260-9ACE-18356BD60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847" y="4221201"/>
            <a:ext cx="1372084" cy="2198286"/>
          </a:xfrm>
          <a:prstGeom prst="rect">
            <a:avLst/>
          </a:prstGeom>
        </p:spPr>
      </p:pic>
      <p:pic>
        <p:nvPicPr>
          <p:cNvPr id="3" name="図 2">
            <a:extLst>
              <a:ext uri="{FF2B5EF4-FFF2-40B4-BE49-F238E27FC236}">
                <a16:creationId xmlns:a16="http://schemas.microsoft.com/office/drawing/2014/main" id="{AA50F4D4-409B-4EF9-AED0-00F55F51F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12" y="3769681"/>
            <a:ext cx="2043373" cy="2655648"/>
          </a:xfrm>
          <a:prstGeom prst="rect">
            <a:avLst/>
          </a:prstGeom>
        </p:spPr>
      </p:pic>
      <p:sp>
        <p:nvSpPr>
          <p:cNvPr id="11" name="タイトル 1">
            <a:extLst>
              <a:ext uri="{FF2B5EF4-FFF2-40B4-BE49-F238E27FC236}">
                <a16:creationId xmlns:a16="http://schemas.microsoft.com/office/drawing/2014/main" id="{C6E064C4-6F77-40D7-B58B-CD4683792971}"/>
              </a:ext>
            </a:extLst>
          </p:cNvPr>
          <p:cNvSpPr txBox="1">
            <a:spLocks/>
          </p:cNvSpPr>
          <p:nvPr/>
        </p:nvSpPr>
        <p:spPr>
          <a:xfrm>
            <a:off x="267594" y="66599"/>
            <a:ext cx="7200900" cy="593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dirty="0">
                <a:solidFill>
                  <a:schemeClr val="bg1"/>
                </a:solidFill>
                <a:latin typeface="+mn-ea"/>
                <a:ea typeface="+mn-ea"/>
              </a:rPr>
              <a:t>重ね継手の効果</a:t>
            </a:r>
            <a:endParaRPr lang="ja-JP" altLang="en-US" sz="2400" dirty="0">
              <a:solidFill>
                <a:schemeClr val="bg1"/>
              </a:solidFill>
              <a:latin typeface="+mn-ea"/>
              <a:ea typeface="+mn-ea"/>
            </a:endParaRPr>
          </a:p>
        </p:txBody>
      </p:sp>
      <p:sp>
        <p:nvSpPr>
          <p:cNvPr id="15" name="テキスト ボックス 14">
            <a:extLst>
              <a:ext uri="{FF2B5EF4-FFF2-40B4-BE49-F238E27FC236}">
                <a16:creationId xmlns:a16="http://schemas.microsoft.com/office/drawing/2014/main" id="{AEF7CBA7-9994-4863-9428-02CF764AFC5A}"/>
              </a:ext>
            </a:extLst>
          </p:cNvPr>
          <p:cNvSpPr txBox="1"/>
          <p:nvPr/>
        </p:nvSpPr>
        <p:spPr>
          <a:xfrm>
            <a:off x="770031" y="1022532"/>
            <a:ext cx="8134078" cy="2339102"/>
          </a:xfrm>
          <a:prstGeom prst="rect">
            <a:avLst/>
          </a:prstGeom>
          <a:noFill/>
        </p:spPr>
        <p:txBody>
          <a:bodyPr wrap="square" rtlCol="0">
            <a:spAutoFit/>
          </a:bodyPr>
          <a:lstStyle/>
          <a:p>
            <a:r>
              <a:rPr kumimoji="1" lang="ja-JP" altLang="en-US" sz="1600" dirty="0">
                <a:latin typeface="+mn-ea"/>
              </a:rPr>
              <a:t>例えば下図のように，高さの異なる造形物に対し，</a:t>
            </a:r>
            <a:endParaRPr kumimoji="1" lang="en-US" altLang="ja-JP" sz="1600" dirty="0">
              <a:latin typeface="+mn-ea"/>
            </a:endParaRPr>
          </a:p>
          <a:p>
            <a:r>
              <a:rPr kumimoji="1" lang="ja-JP" altLang="en-US" sz="1600" dirty="0">
                <a:latin typeface="+mn-ea"/>
              </a:rPr>
              <a:t>エポキシ樹脂の量を調節することで高さを合わせることができる．</a:t>
            </a:r>
            <a:endParaRPr kumimoji="1" lang="en-US" altLang="ja-JP" sz="1600" dirty="0">
              <a:latin typeface="+mn-ea"/>
            </a:endParaRPr>
          </a:p>
          <a:p>
            <a:r>
              <a:rPr kumimoji="1" lang="ja-JP" altLang="en-US" sz="1600" dirty="0">
                <a:latin typeface="+mn-ea"/>
              </a:rPr>
              <a:t>↓</a:t>
            </a:r>
            <a:endParaRPr kumimoji="1" lang="en-US" altLang="ja-JP" sz="1600" dirty="0">
              <a:latin typeface="+mn-ea"/>
            </a:endParaRPr>
          </a:p>
          <a:p>
            <a:r>
              <a:rPr kumimoji="1" lang="ja-JP" altLang="en-US" sz="1600" dirty="0">
                <a:solidFill>
                  <a:srgbClr val="FF0000"/>
                </a:solidFill>
                <a:latin typeface="+mn-ea"/>
              </a:rPr>
              <a:t>準備しておく</a:t>
            </a:r>
            <a:r>
              <a:rPr kumimoji="1" lang="en-US" altLang="ja-JP" sz="1600" dirty="0">
                <a:solidFill>
                  <a:srgbClr val="FF0000"/>
                </a:solidFill>
                <a:latin typeface="+mn-ea"/>
              </a:rPr>
              <a:t>CFRP</a:t>
            </a:r>
            <a:r>
              <a:rPr kumimoji="1" lang="ja-JP" altLang="en-US" sz="1600" dirty="0">
                <a:solidFill>
                  <a:srgbClr val="FF0000"/>
                </a:solidFill>
                <a:latin typeface="+mn-ea"/>
              </a:rPr>
              <a:t>の長さを均一にすることができる．</a:t>
            </a:r>
          </a:p>
          <a:p>
            <a:r>
              <a:rPr kumimoji="1" lang="ja-JP" altLang="en-US" sz="1600" dirty="0">
                <a:latin typeface="+mn-ea"/>
              </a:rPr>
              <a:t>↓</a:t>
            </a:r>
            <a:endParaRPr kumimoji="1" lang="en-US" altLang="ja-JP" sz="1600" dirty="0">
              <a:latin typeface="+mn-ea"/>
            </a:endParaRPr>
          </a:p>
          <a:p>
            <a:r>
              <a:rPr kumimoji="1" lang="ja-JP" altLang="en-US" sz="1600" dirty="0">
                <a:latin typeface="+mn-ea"/>
              </a:rPr>
              <a:t>エポキシ樹脂の注入量を最適化するソフトウェアだけで</a:t>
            </a:r>
            <a:endParaRPr kumimoji="1" lang="en-US" altLang="ja-JP" sz="1600" dirty="0">
              <a:latin typeface="+mn-ea"/>
            </a:endParaRPr>
          </a:p>
          <a:p>
            <a:r>
              <a:rPr kumimoji="1" lang="ja-JP" altLang="en-US" sz="1600" dirty="0">
                <a:latin typeface="+mn-ea"/>
              </a:rPr>
              <a:t>あらゆる高さの造形物も</a:t>
            </a:r>
            <a:r>
              <a:rPr kumimoji="1" lang="en-US" altLang="ja-JP" sz="1600" dirty="0">
                <a:latin typeface="+mn-ea"/>
              </a:rPr>
              <a:t>CFRP</a:t>
            </a:r>
            <a:r>
              <a:rPr kumimoji="1" lang="ja-JP" altLang="en-US" sz="1600" dirty="0">
                <a:latin typeface="+mn-ea"/>
              </a:rPr>
              <a:t>の種類は一つで実装できる．</a:t>
            </a:r>
            <a:endParaRPr kumimoji="1" lang="en-US" altLang="ja-JP" sz="1600" dirty="0">
              <a:latin typeface="+mn-ea"/>
            </a:endParaRPr>
          </a:p>
          <a:p>
            <a:r>
              <a:rPr kumimoji="1" lang="ja-JP" altLang="en-US" sz="1600" dirty="0">
                <a:latin typeface="+mn-ea"/>
              </a:rPr>
              <a:t>↓</a:t>
            </a:r>
            <a:endParaRPr kumimoji="1" lang="en-US" altLang="ja-JP" sz="1600" dirty="0">
              <a:latin typeface="+mn-ea"/>
            </a:endParaRPr>
          </a:p>
          <a:p>
            <a:r>
              <a:rPr kumimoji="1" lang="ja-JP" altLang="en-US" sz="1600" dirty="0">
                <a:latin typeface="+mn-ea"/>
              </a:rPr>
              <a:t>自動化に向いている．</a:t>
            </a:r>
          </a:p>
        </p:txBody>
      </p:sp>
      <p:sp>
        <p:nvSpPr>
          <p:cNvPr id="18" name="楕円 17">
            <a:extLst>
              <a:ext uri="{FF2B5EF4-FFF2-40B4-BE49-F238E27FC236}">
                <a16:creationId xmlns:a16="http://schemas.microsoft.com/office/drawing/2014/main" id="{A9BE49C1-075D-4467-B8BE-8CBAEC4BA041}"/>
              </a:ext>
            </a:extLst>
          </p:cNvPr>
          <p:cNvSpPr/>
          <p:nvPr/>
        </p:nvSpPr>
        <p:spPr>
          <a:xfrm>
            <a:off x="3460681" y="4849046"/>
            <a:ext cx="470845" cy="47129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cxnSp>
        <p:nvCxnSpPr>
          <p:cNvPr id="20" name="直線コネクタ 19">
            <a:extLst>
              <a:ext uri="{FF2B5EF4-FFF2-40B4-BE49-F238E27FC236}">
                <a16:creationId xmlns:a16="http://schemas.microsoft.com/office/drawing/2014/main" id="{D3FE26FE-F588-4091-9404-11AF547F4A7D}"/>
              </a:ext>
            </a:extLst>
          </p:cNvPr>
          <p:cNvCxnSpPr>
            <a:cxnSpLocks/>
          </p:cNvCxnSpPr>
          <p:nvPr/>
        </p:nvCxnSpPr>
        <p:spPr>
          <a:xfrm flipV="1">
            <a:off x="3911122" y="4726878"/>
            <a:ext cx="996129" cy="35781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D629300-1643-4E85-B853-E2BA7159FE86}"/>
              </a:ext>
            </a:extLst>
          </p:cNvPr>
          <p:cNvSpPr txBox="1"/>
          <p:nvPr/>
        </p:nvSpPr>
        <p:spPr>
          <a:xfrm>
            <a:off x="4969737" y="4171937"/>
            <a:ext cx="3991384" cy="1354217"/>
          </a:xfrm>
          <a:prstGeom prst="rect">
            <a:avLst/>
          </a:prstGeom>
          <a:noFill/>
        </p:spPr>
        <p:txBody>
          <a:bodyPr wrap="square" rtlCol="0">
            <a:spAutoFit/>
          </a:bodyPr>
          <a:lstStyle/>
          <a:p>
            <a:r>
              <a:rPr kumimoji="1" lang="ja-JP" altLang="en-US" sz="1600" dirty="0"/>
              <a:t>継手をエポキシ樹脂の量を調整する</a:t>
            </a:r>
            <a:endParaRPr kumimoji="1" lang="en-US" altLang="ja-JP" sz="1600" dirty="0"/>
          </a:p>
          <a:p>
            <a:r>
              <a:rPr kumimoji="1" lang="ja-JP" altLang="en-US" sz="1600" dirty="0"/>
              <a:t>ことで，高さを変動させることができる．</a:t>
            </a:r>
            <a:endParaRPr kumimoji="1" lang="en-US" altLang="ja-JP" sz="1600" dirty="0"/>
          </a:p>
          <a:p>
            <a:r>
              <a:rPr kumimoji="1" lang="ja-JP" altLang="en-US" sz="1600" dirty="0"/>
              <a:t>また，継手は力の伝達をし，</a:t>
            </a:r>
            <a:endParaRPr kumimoji="1" lang="en-US" altLang="ja-JP" sz="1600" dirty="0"/>
          </a:p>
          <a:p>
            <a:r>
              <a:rPr kumimoji="1" lang="ja-JP" altLang="en-US" sz="1600" dirty="0"/>
              <a:t>エポキシ樹脂間の層間強度が低くなる</a:t>
            </a:r>
            <a:endParaRPr kumimoji="1" lang="en-US" altLang="ja-JP" sz="1600" dirty="0"/>
          </a:p>
          <a:p>
            <a:r>
              <a:rPr kumimoji="1" lang="ja-JP" altLang="en-US" sz="1600" dirty="0"/>
              <a:t>ことを防ぐ役割も担っている．</a:t>
            </a:r>
            <a:endParaRPr kumimoji="1" lang="en-US" altLang="ja-JP" sz="1600" dirty="0"/>
          </a:p>
        </p:txBody>
      </p:sp>
    </p:spTree>
    <p:extLst>
      <p:ext uri="{BB962C8B-B14F-4D97-AF65-F5344CB8AC3E}">
        <p14:creationId xmlns:p14="http://schemas.microsoft.com/office/powerpoint/2010/main" val="93576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241DD1-2957-42C7-8595-BB2A16955130}"/>
              </a:ext>
            </a:extLst>
          </p:cNvPr>
          <p:cNvSpPr txBox="1"/>
          <p:nvPr/>
        </p:nvSpPr>
        <p:spPr>
          <a:xfrm>
            <a:off x="885440" y="1746712"/>
            <a:ext cx="7654261" cy="3364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研究背景・目的</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強化手法の提案</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b="1" dirty="0">
                <a:latin typeface="+mn-ea"/>
              </a:rPr>
              <a:t>自動強化実現に向けた</a:t>
            </a:r>
            <a:r>
              <a:rPr kumimoji="1" lang="en-US" altLang="ja-JP" sz="2400" b="1" dirty="0">
                <a:latin typeface="+mn-ea"/>
              </a:rPr>
              <a:t>FDM</a:t>
            </a:r>
            <a:r>
              <a:rPr kumimoji="1" lang="ja-JP" altLang="en-US" sz="2400" b="1" dirty="0">
                <a:latin typeface="+mn-ea"/>
              </a:rPr>
              <a:t>法</a:t>
            </a:r>
            <a:r>
              <a:rPr kumimoji="1" lang="en-US" altLang="ja-JP" sz="2400" b="1" dirty="0">
                <a:latin typeface="+mn-ea"/>
              </a:rPr>
              <a:t>3D</a:t>
            </a:r>
            <a:r>
              <a:rPr kumimoji="1" lang="ja-JP" altLang="en-US" sz="2400" b="1" dirty="0">
                <a:latin typeface="+mn-ea"/>
              </a:rPr>
              <a:t>プリンターの改造</a:t>
            </a:r>
            <a:endParaRPr kumimoji="1" lang="en-US" altLang="ja-JP" sz="2400" b="1" dirty="0">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手動強化試験片の強度評価</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重ね継手の影響</a:t>
            </a:r>
            <a:endParaRPr kumimoji="1" lang="en-US" altLang="ja-JP" sz="2400" dirty="0">
              <a:solidFill>
                <a:schemeClr val="bg2">
                  <a:lumMod val="90000"/>
                </a:schemeClr>
              </a:solidFill>
              <a:latin typeface="+mn-ea"/>
            </a:endParaRPr>
          </a:p>
          <a:p>
            <a:pPr marL="342900" indent="-342900">
              <a:lnSpc>
                <a:spcPct val="150000"/>
              </a:lnSpc>
              <a:buFont typeface="Arial" panose="020B0604020202020204" pitchFamily="34" charset="0"/>
              <a:buChar char="•"/>
            </a:pPr>
            <a:r>
              <a:rPr kumimoji="1" lang="ja-JP" altLang="en-US" sz="2400" dirty="0">
                <a:solidFill>
                  <a:schemeClr val="bg2">
                    <a:lumMod val="90000"/>
                  </a:schemeClr>
                </a:solidFill>
                <a:latin typeface="+mn-ea"/>
              </a:rPr>
              <a:t>自動強化試験片の強度評価</a:t>
            </a:r>
            <a:endParaRPr kumimoji="1" lang="en-US" altLang="ja-JP" sz="2400" dirty="0">
              <a:solidFill>
                <a:schemeClr val="bg2">
                  <a:lumMod val="90000"/>
                </a:schemeClr>
              </a:solidFill>
              <a:latin typeface="+mn-ea"/>
            </a:endParaRPr>
          </a:p>
        </p:txBody>
      </p:sp>
    </p:spTree>
    <p:extLst>
      <p:ext uri="{BB962C8B-B14F-4D97-AF65-F5344CB8AC3E}">
        <p14:creationId xmlns:p14="http://schemas.microsoft.com/office/powerpoint/2010/main" val="183805511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10991</TotalTime>
  <Words>6742</Words>
  <Application>Microsoft Office PowerPoint</Application>
  <PresentationFormat>画面に合わせる (4:3)</PresentationFormat>
  <Paragraphs>736</Paragraphs>
  <Slides>53</Slides>
  <Notes>24</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53</vt:i4>
      </vt:variant>
    </vt:vector>
  </HeadingPairs>
  <TitlesOfParts>
    <vt:vector size="62" baseType="lpstr">
      <vt:lpstr>inherit</vt:lpstr>
      <vt:lpstr>游ゴシック</vt:lpstr>
      <vt:lpstr>Arial</vt:lpstr>
      <vt:lpstr>Calibri</vt:lpstr>
      <vt:lpstr>Calibri Light</vt:lpstr>
      <vt:lpstr>Cambria Math</vt:lpstr>
      <vt:lpstr>Times New Roman</vt:lpstr>
      <vt:lpstr>Wingdings</vt:lpstr>
      <vt:lpstr>Office テーマ</vt:lpstr>
      <vt:lpstr>これまでの研究成果まとめ  厚さ方向繊維配置による熱溶解積層3Dプリント層間強化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試験条件｜手動強化試験片</vt:lpstr>
      <vt:lpstr>PowerPoint プレゼンテーション</vt:lpstr>
      <vt:lpstr>PowerPoint プレゼンテーション</vt:lpstr>
      <vt:lpstr>PowerPoint プレゼンテーション</vt:lpstr>
      <vt:lpstr>強度評価｜実験結果</vt:lpstr>
      <vt:lpstr>強度評価｜実験結果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3Dプリンターの厚さ方向繊維配置による層間強化</dc:title>
  <dc:creator>梶本　純平</dc:creator>
  <cp:lastModifiedBy>梶本 夕実</cp:lastModifiedBy>
  <cp:revision>772</cp:revision>
  <cp:lastPrinted>2020-02-05T08:20:33Z</cp:lastPrinted>
  <dcterms:created xsi:type="dcterms:W3CDTF">2019-12-23T05:36:22Z</dcterms:created>
  <dcterms:modified xsi:type="dcterms:W3CDTF">2021-04-29T04:32:46Z</dcterms:modified>
</cp:coreProperties>
</file>